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3" r:id="rId4"/>
    <p:sldId id="260" r:id="rId5"/>
    <p:sldId id="257" r:id="rId6"/>
    <p:sldId id="258" r:id="rId7"/>
    <p:sldId id="278" r:id="rId8"/>
    <p:sldId id="259" r:id="rId9"/>
    <p:sldId id="261" r:id="rId10"/>
    <p:sldId id="284" r:id="rId11"/>
    <p:sldId id="27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80" r:id="rId21"/>
    <p:sldId id="285" r:id="rId22"/>
    <p:sldId id="291" r:id="rId23"/>
    <p:sldId id="292" r:id="rId24"/>
    <p:sldId id="300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286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287" r:id="rId41"/>
    <p:sldId id="311" r:id="rId42"/>
    <p:sldId id="271" r:id="rId43"/>
    <p:sldId id="312" r:id="rId44"/>
    <p:sldId id="313" r:id="rId45"/>
    <p:sldId id="314" r:id="rId46"/>
    <p:sldId id="315" r:id="rId47"/>
    <p:sldId id="272" r:id="rId48"/>
    <p:sldId id="273" r:id="rId49"/>
    <p:sldId id="274" r:id="rId50"/>
    <p:sldId id="316" r:id="rId51"/>
    <p:sldId id="317" r:id="rId52"/>
    <p:sldId id="318" r:id="rId53"/>
    <p:sldId id="275" r:id="rId54"/>
    <p:sldId id="277" r:id="rId55"/>
    <p:sldId id="322" r:id="rId56"/>
    <p:sldId id="309" r:id="rId57"/>
    <p:sldId id="323" r:id="rId58"/>
    <p:sldId id="281" r:id="rId59"/>
    <p:sldId id="319" r:id="rId60"/>
    <p:sldId id="320" r:id="rId61"/>
    <p:sldId id="310" r:id="rId62"/>
    <p:sldId id="321" r:id="rId6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-83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FD583-B289-4040-A081-944F69ACAF1E}" type="datetimeFigureOut">
              <a:rPr lang="es-ES" smtClean="0"/>
              <a:t>21/02/2019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6269-85F6-43F9-8E53-8193B9E457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212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FD583-B289-4040-A081-944F69ACAF1E}" type="datetimeFigureOut">
              <a:rPr lang="es-ES" smtClean="0"/>
              <a:t>21/02/2019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6269-85F6-43F9-8E53-8193B9E457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6204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FD583-B289-4040-A081-944F69ACAF1E}" type="datetimeFigureOut">
              <a:rPr lang="es-ES" smtClean="0"/>
              <a:t>21/02/2019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6269-85F6-43F9-8E53-8193B9E457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464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FD583-B289-4040-A081-944F69ACAF1E}" type="datetimeFigureOut">
              <a:rPr lang="es-ES" smtClean="0"/>
              <a:t>21/02/2019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6269-85F6-43F9-8E53-8193B9E457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2220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FD583-B289-4040-A081-944F69ACAF1E}" type="datetimeFigureOut">
              <a:rPr lang="es-ES" smtClean="0"/>
              <a:t>21/02/2019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6269-85F6-43F9-8E53-8193B9E457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2981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FD583-B289-4040-A081-944F69ACAF1E}" type="datetimeFigureOut">
              <a:rPr lang="es-ES" smtClean="0"/>
              <a:t>21/02/2019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6269-85F6-43F9-8E53-8193B9E457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6948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FD583-B289-4040-A081-944F69ACAF1E}" type="datetimeFigureOut">
              <a:rPr lang="es-ES" smtClean="0"/>
              <a:t>21/02/2019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6269-85F6-43F9-8E53-8193B9E457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706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FD583-B289-4040-A081-944F69ACAF1E}" type="datetimeFigureOut">
              <a:rPr lang="es-ES" smtClean="0"/>
              <a:t>21/02/2019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6269-85F6-43F9-8E53-8193B9E457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6985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FD583-B289-4040-A081-944F69ACAF1E}" type="datetimeFigureOut">
              <a:rPr lang="es-ES" smtClean="0"/>
              <a:t>21/02/2019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6269-85F6-43F9-8E53-8193B9E457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396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FD583-B289-4040-A081-944F69ACAF1E}" type="datetimeFigureOut">
              <a:rPr lang="es-ES" smtClean="0"/>
              <a:t>21/02/2019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6269-85F6-43F9-8E53-8193B9E457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003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FD583-B289-4040-A081-944F69ACAF1E}" type="datetimeFigureOut">
              <a:rPr lang="es-ES" smtClean="0"/>
              <a:t>21/02/2019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6269-85F6-43F9-8E53-8193B9E457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2915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FD583-B289-4040-A081-944F69ACAF1E}" type="datetimeFigureOut">
              <a:rPr lang="es-ES" smtClean="0"/>
              <a:t>21/02/2019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46269-85F6-43F9-8E53-8193B9E457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077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gif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bookdown.org/yihui/rmarkdown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7987" y="82933"/>
            <a:ext cx="11960942" cy="1033983"/>
          </a:xfrm>
        </p:spPr>
        <p:txBody>
          <a:bodyPr>
            <a:normAutofit/>
          </a:bodyPr>
          <a:lstStyle/>
          <a:p>
            <a:r>
              <a:rPr lang="es-CR" b="1" dirty="0" smtClean="0"/>
              <a:t>Introducción al Análisis </a:t>
            </a:r>
            <a:r>
              <a:rPr lang="es-CR" b="1" dirty="0"/>
              <a:t>M</a:t>
            </a:r>
            <a:r>
              <a:rPr lang="es-CR" b="1" dirty="0" smtClean="0"/>
              <a:t>ultivariados</a:t>
            </a:r>
            <a:endParaRPr lang="es-ES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902423" y="6218890"/>
            <a:ext cx="9144000" cy="550397"/>
          </a:xfrm>
        </p:spPr>
        <p:txBody>
          <a:bodyPr>
            <a:normAutofit/>
          </a:bodyPr>
          <a:lstStyle/>
          <a:p>
            <a:pPr algn="r"/>
            <a:r>
              <a:rPr lang="es-CR" b="1" dirty="0" smtClean="0"/>
              <a:t>Oscar Centeno Mora</a:t>
            </a:r>
            <a:endParaRPr lang="es-ES" b="1" dirty="0"/>
          </a:p>
        </p:txBody>
      </p:sp>
      <p:pic>
        <p:nvPicPr>
          <p:cNvPr id="4" name="Picture 2" descr="Image result for social network analys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828" y="1330734"/>
            <a:ext cx="4350773" cy="25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ash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236" y="1648363"/>
            <a:ext cx="4711702" cy="32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actor analys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65" y="4133557"/>
            <a:ext cx="6230477" cy="253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56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2949" y="114404"/>
            <a:ext cx="10311580" cy="888486"/>
          </a:xfrm>
        </p:spPr>
        <p:txBody>
          <a:bodyPr/>
          <a:lstStyle/>
          <a:p>
            <a:pPr algn="ctr"/>
            <a:r>
              <a:rPr lang="es-CR" dirty="0" smtClean="0"/>
              <a:t>Índice</a:t>
            </a:r>
            <a:endParaRPr lang="es-CR" dirty="0"/>
          </a:p>
        </p:txBody>
      </p:sp>
      <p:sp>
        <p:nvSpPr>
          <p:cNvPr id="4" name="3 Elipse"/>
          <p:cNvSpPr/>
          <p:nvPr/>
        </p:nvSpPr>
        <p:spPr>
          <a:xfrm>
            <a:off x="914405" y="1184787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1</a:t>
            </a:r>
            <a:endParaRPr lang="es-CR" dirty="0"/>
          </a:p>
        </p:txBody>
      </p:sp>
      <p:sp>
        <p:nvSpPr>
          <p:cNvPr id="6" name="5 Elipse"/>
          <p:cNvSpPr/>
          <p:nvPr/>
        </p:nvSpPr>
        <p:spPr>
          <a:xfrm>
            <a:off x="914405" y="3313471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2</a:t>
            </a:r>
            <a:endParaRPr lang="es-CR" dirty="0"/>
          </a:p>
        </p:txBody>
      </p:sp>
      <p:sp>
        <p:nvSpPr>
          <p:cNvPr id="8" name="7 Rectángulo redondeado"/>
          <p:cNvSpPr/>
          <p:nvPr/>
        </p:nvSpPr>
        <p:spPr>
          <a:xfrm>
            <a:off x="2639962" y="1246237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Análisis univariados y multivariados</a:t>
            </a:r>
            <a:endParaRPr lang="es-CR" dirty="0"/>
          </a:p>
        </p:txBody>
      </p:sp>
      <p:sp>
        <p:nvSpPr>
          <p:cNvPr id="9" name="8 Rectángulo redondeado"/>
          <p:cNvSpPr/>
          <p:nvPr/>
        </p:nvSpPr>
        <p:spPr>
          <a:xfrm>
            <a:off x="2639962" y="3374921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Principios de los análisis multivariados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1361928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6099" y="159614"/>
            <a:ext cx="11043138" cy="1064275"/>
          </a:xfrm>
        </p:spPr>
        <p:txBody>
          <a:bodyPr/>
          <a:lstStyle/>
          <a:p>
            <a:pPr algn="ctr"/>
            <a:r>
              <a:rPr lang="es-CR" dirty="0" smtClean="0"/>
              <a:t>Principios del análisis de datos multivariado</a:t>
            </a:r>
            <a:endParaRPr lang="es-ES" dirty="0"/>
          </a:p>
        </p:txBody>
      </p:sp>
      <p:pic>
        <p:nvPicPr>
          <p:cNvPr id="8194" name="Picture 2" descr="Resultado de imagen para data analysi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10379" r="1724" b="10769"/>
          <a:stretch/>
        </p:blipFill>
        <p:spPr bwMode="auto">
          <a:xfrm>
            <a:off x="1350499" y="1583651"/>
            <a:ext cx="9214338" cy="517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6595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2348" y="103218"/>
            <a:ext cx="11300346" cy="915686"/>
          </a:xfrm>
        </p:spPr>
        <p:txBody>
          <a:bodyPr/>
          <a:lstStyle/>
          <a:p>
            <a:pPr algn="ctr"/>
            <a:r>
              <a:rPr lang="es-CR" dirty="0" smtClean="0"/>
              <a:t>Principios multivariados: datos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18369" y="1102868"/>
            <a:ext cx="10101585" cy="5162030"/>
          </a:xfrm>
        </p:spPr>
        <p:txBody>
          <a:bodyPr/>
          <a:lstStyle/>
          <a:p>
            <a:pPr algn="just"/>
            <a:r>
              <a:rPr lang="es-CR" dirty="0" smtClean="0"/>
              <a:t>Conjuntos de unidades y variables por analizar: matriz de valores.</a:t>
            </a:r>
          </a:p>
          <a:p>
            <a:pPr marL="0" indent="0" algn="just">
              <a:buNone/>
            </a:pPr>
            <a:endParaRPr lang="es-CR" dirty="0"/>
          </a:p>
          <a:p>
            <a:pPr algn="just"/>
            <a:r>
              <a:rPr lang="es-CR" dirty="0" smtClean="0"/>
              <a:t>Tipo de eventos es común en todos los campos: psicología, ingeniería, educación, física, química, economía, etc.</a:t>
            </a:r>
          </a:p>
          <a:p>
            <a:pPr algn="just"/>
            <a:endParaRPr lang="es-CR" dirty="0"/>
          </a:p>
          <a:p>
            <a:pPr algn="just"/>
            <a:r>
              <a:rPr lang="es-CR" dirty="0" smtClean="0"/>
              <a:t>Representación en un archivo de datos:</a:t>
            </a:r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41" y="4423955"/>
            <a:ext cx="5965636" cy="2072954"/>
          </a:xfrm>
          <a:prstGeom prst="rect">
            <a:avLst/>
          </a:prstGeom>
        </p:spPr>
      </p:pic>
      <p:pic>
        <p:nvPicPr>
          <p:cNvPr id="9218" name="Picture 2" descr="Resultado de imagen para data f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248" y="3494254"/>
            <a:ext cx="3275604" cy="263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24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6755" y="1079864"/>
            <a:ext cx="8804366" cy="5538650"/>
          </a:xfrm>
        </p:spPr>
        <p:txBody>
          <a:bodyPr>
            <a:normAutofit/>
          </a:bodyPr>
          <a:lstStyle/>
          <a:p>
            <a:pPr algn="just"/>
            <a:r>
              <a:rPr lang="es-CR" dirty="0" smtClean="0"/>
              <a:t>Análisis multivariados descriptivo: análisis que relacionan variables independientes (</a:t>
            </a:r>
            <a:r>
              <a:rPr lang="es-CR" i="1" dirty="0" smtClean="0"/>
              <a:t>relación simétrica entre variables</a:t>
            </a:r>
            <a:r>
              <a:rPr lang="es-CR" dirty="0" smtClean="0"/>
              <a:t>), para buscar algún tipo de patrón común.</a:t>
            </a:r>
          </a:p>
          <a:p>
            <a:pPr algn="just"/>
            <a:endParaRPr lang="es-CR" dirty="0" smtClean="0"/>
          </a:p>
          <a:p>
            <a:pPr algn="just"/>
            <a:r>
              <a:rPr lang="es-CR" dirty="0" smtClean="0"/>
              <a:t>No hay interés en hacer inferencia estadística.</a:t>
            </a:r>
          </a:p>
          <a:p>
            <a:pPr algn="just"/>
            <a:endParaRPr lang="es-CR" dirty="0"/>
          </a:p>
          <a:p>
            <a:pPr algn="just"/>
            <a:r>
              <a:rPr lang="es-CR" dirty="0" smtClean="0"/>
              <a:t>Los análisis multivariados se exponen tanto de forma tabular y gráfica, siendo la última la más utilizada.</a:t>
            </a:r>
          </a:p>
          <a:p>
            <a:pPr algn="just"/>
            <a:endParaRPr lang="es-CR" dirty="0"/>
          </a:p>
          <a:p>
            <a:pPr algn="just"/>
            <a:r>
              <a:rPr lang="es-CR" dirty="0" smtClean="0"/>
              <a:t>El análisis multivariado exploratorio da prioridad a la información recolectada, y no al proceso inferencial. Es un proceso meramente analítico para y por los datos.</a:t>
            </a:r>
            <a:endParaRPr lang="es-CR" dirty="0"/>
          </a:p>
          <a:p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79101" y="85801"/>
            <a:ext cx="11300346" cy="863433"/>
          </a:xfrm>
        </p:spPr>
        <p:txBody>
          <a:bodyPr/>
          <a:lstStyle/>
          <a:p>
            <a:pPr algn="ctr"/>
            <a:r>
              <a:rPr lang="es-CR" dirty="0" smtClean="0"/>
              <a:t>Principios multivariados: análisis</a:t>
            </a:r>
            <a:endParaRPr lang="es-ES" dirty="0"/>
          </a:p>
        </p:txBody>
      </p:sp>
      <p:pic>
        <p:nvPicPr>
          <p:cNvPr id="10242" name="Picture 2" descr="Resultado de imagen para multivariate analys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846" y="1079864"/>
            <a:ext cx="2446601" cy="260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sultado de imagen para multivariate analysi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" t="30373" r="4418" b="9348"/>
          <a:stretch/>
        </p:blipFill>
        <p:spPr bwMode="auto">
          <a:xfrm>
            <a:off x="9424514" y="4269581"/>
            <a:ext cx="2259139" cy="207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42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4360" y="131685"/>
            <a:ext cx="10770326" cy="983014"/>
          </a:xfrm>
        </p:spPr>
        <p:txBody>
          <a:bodyPr/>
          <a:lstStyle/>
          <a:p>
            <a:pPr algn="ctr"/>
            <a:r>
              <a:rPr lang="es-CR" dirty="0" smtClean="0"/>
              <a:t>Tipos de variables y problemas asociados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6185" y="1114699"/>
            <a:ext cx="8128249" cy="5377218"/>
          </a:xfrm>
        </p:spPr>
        <p:txBody>
          <a:bodyPr>
            <a:normAutofit/>
          </a:bodyPr>
          <a:lstStyle/>
          <a:p>
            <a:pPr algn="just"/>
            <a:r>
              <a:rPr lang="es-CR" dirty="0" smtClean="0"/>
              <a:t>Los análisis multivariados toman tanto variables cualitativas como cuantitativas.</a:t>
            </a:r>
          </a:p>
          <a:p>
            <a:pPr algn="just"/>
            <a:endParaRPr lang="es-CR" dirty="0" smtClean="0"/>
          </a:p>
          <a:p>
            <a:pPr algn="just"/>
            <a:r>
              <a:rPr lang="es-CR" dirty="0"/>
              <a:t>L</a:t>
            </a:r>
            <a:r>
              <a:rPr lang="es-CR" dirty="0" smtClean="0"/>
              <a:t>a técnica se adecua según </a:t>
            </a:r>
            <a:r>
              <a:rPr lang="es-CR" dirty="0"/>
              <a:t>el objetivo y tipo de </a:t>
            </a:r>
            <a:r>
              <a:rPr lang="es-CR" dirty="0" smtClean="0"/>
              <a:t>variable. </a:t>
            </a:r>
            <a:endParaRPr lang="es-CR" dirty="0"/>
          </a:p>
          <a:p>
            <a:pPr algn="just"/>
            <a:endParaRPr lang="es-CR" dirty="0"/>
          </a:p>
          <a:p>
            <a:pPr algn="just"/>
            <a:r>
              <a:rPr lang="es-CR" dirty="0" smtClean="0"/>
              <a:t>Los valores faltantes  provocan la eliminación de una unidad en el archivo de datos.</a:t>
            </a:r>
          </a:p>
          <a:p>
            <a:pPr algn="just"/>
            <a:endParaRPr lang="es-CR" dirty="0"/>
          </a:p>
          <a:p>
            <a:pPr algn="just"/>
            <a:r>
              <a:rPr lang="es-CR" dirty="0" smtClean="0"/>
              <a:t>Los valores faltantes provocan perdida de información y problemas de cálculos matriciales.</a:t>
            </a:r>
            <a:endParaRPr lang="es-ES" dirty="0"/>
          </a:p>
        </p:txBody>
      </p:sp>
      <p:pic>
        <p:nvPicPr>
          <p:cNvPr id="11266" name="Picture 2" descr="Resultado de imagen para quantitative vs qualitative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609" y="1114699"/>
            <a:ext cx="33337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ultado de imagen para missing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084" y="3997234"/>
            <a:ext cx="2884799" cy="240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91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610" y="138703"/>
            <a:ext cx="11144796" cy="862783"/>
          </a:xfrm>
        </p:spPr>
        <p:txBody>
          <a:bodyPr/>
          <a:lstStyle/>
          <a:p>
            <a:pPr algn="ctr"/>
            <a:r>
              <a:rPr lang="es-CR" dirty="0" smtClean="0"/>
              <a:t>Covariancia, correlación y distancia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324" y="1276985"/>
            <a:ext cx="9063447" cy="5315404"/>
          </a:xfrm>
        </p:spPr>
        <p:txBody>
          <a:bodyPr/>
          <a:lstStyle/>
          <a:p>
            <a:pPr algn="just"/>
            <a:r>
              <a:rPr lang="es-CR" dirty="0" smtClean="0"/>
              <a:t>El análisis multivariado implica relaciones entre las variables o la posible cercanía que pueden haber entre estas. En ciertos casos pueden ser los dos.</a:t>
            </a:r>
          </a:p>
          <a:p>
            <a:pPr algn="just"/>
            <a:endParaRPr lang="es-CR" dirty="0"/>
          </a:p>
          <a:p>
            <a:pPr algn="just"/>
            <a:r>
              <a:rPr lang="es-CR" dirty="0" smtClean="0"/>
              <a:t>El caso que interesa en el análisis multivariado es como calificamos la relación entre las variables y como podemos medir las distancias entre variables con diferentes unidades medida. </a:t>
            </a:r>
          </a:p>
          <a:p>
            <a:pPr algn="just"/>
            <a:endParaRPr lang="es-CR" dirty="0"/>
          </a:p>
          <a:p>
            <a:pPr algn="just"/>
            <a:r>
              <a:rPr lang="es-CR" dirty="0" smtClean="0"/>
              <a:t>Para esto debemos recurrir a la covariancia, correlación y el análisis de distancias.</a:t>
            </a:r>
          </a:p>
        </p:txBody>
      </p:sp>
      <p:pic>
        <p:nvPicPr>
          <p:cNvPr id="3074" name="Picture 2" descr="Image result for covari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249" y="4831080"/>
            <a:ext cx="2894351" cy="188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covaria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pic>
        <p:nvPicPr>
          <p:cNvPr id="3078" name="Picture 6" descr="Image result for covari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097" y="1188720"/>
            <a:ext cx="2382973" cy="277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4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5617" y="69669"/>
            <a:ext cx="10515600" cy="792480"/>
          </a:xfrm>
        </p:spPr>
        <p:txBody>
          <a:bodyPr/>
          <a:lstStyle/>
          <a:p>
            <a:pPr algn="ctr"/>
            <a:r>
              <a:rPr lang="es-CR" dirty="0"/>
              <a:t>Covariancia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1182" y="907501"/>
            <a:ext cx="10515600" cy="5411197"/>
          </a:xfrm>
        </p:spPr>
        <p:txBody>
          <a:bodyPr/>
          <a:lstStyle/>
          <a:p>
            <a:r>
              <a:rPr lang="es-CR" dirty="0" smtClean="0"/>
              <a:t>¿Qué es una variancia? Y, ¿qué es una covariancia?</a:t>
            </a:r>
          </a:p>
          <a:p>
            <a:r>
              <a:rPr lang="es-CR" dirty="0" smtClean="0"/>
              <a:t>¿Cuál es la covariancia de una variable con ella misma?</a:t>
            </a:r>
          </a:p>
          <a:p>
            <a:r>
              <a:rPr lang="es-CR" dirty="0" smtClean="0"/>
              <a:t>La covariancia en dos variables aleatorias sirve para medir el grado de dependencia linear.  Su notación matemática es la siguiente:</a:t>
            </a:r>
          </a:p>
          <a:p>
            <a:endParaRPr lang="es-CR" dirty="0"/>
          </a:p>
          <a:p>
            <a:endParaRPr lang="es-CR" dirty="0" smtClean="0"/>
          </a:p>
          <a:p>
            <a:endParaRPr lang="es-CR" dirty="0"/>
          </a:p>
          <a:p>
            <a:r>
              <a:rPr lang="es-CR" dirty="0" smtClean="0"/>
              <a:t>En una matriz de variables, la covariancia se expresa como sigue:</a:t>
            </a:r>
          </a:p>
          <a:p>
            <a:endParaRPr lang="es-CR" dirty="0" smtClean="0"/>
          </a:p>
          <a:p>
            <a:endParaRPr lang="es-CR" dirty="0" smtClean="0"/>
          </a:p>
          <a:p>
            <a:endParaRPr lang="es-CR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218" y="3269742"/>
            <a:ext cx="7604352" cy="68671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94" y="5080718"/>
            <a:ext cx="2801359" cy="14681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937" y="6098341"/>
            <a:ext cx="390887" cy="26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937" y="5180892"/>
            <a:ext cx="390887" cy="30178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8125097" y="5048020"/>
            <a:ext cx="2203269" cy="527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Variancia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8125097" y="5965040"/>
            <a:ext cx="2203269" cy="527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Covariancia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24524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5488"/>
            <a:ext cx="10515600" cy="723445"/>
          </a:xfrm>
        </p:spPr>
        <p:txBody>
          <a:bodyPr/>
          <a:lstStyle/>
          <a:p>
            <a:pPr algn="ctr"/>
            <a:r>
              <a:rPr lang="es-CR" dirty="0" smtClean="0"/>
              <a:t>Correlación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388" y="644434"/>
            <a:ext cx="11860302" cy="5833154"/>
          </a:xfrm>
        </p:spPr>
        <p:txBody>
          <a:bodyPr/>
          <a:lstStyle/>
          <a:p>
            <a:pPr algn="just"/>
            <a:r>
              <a:rPr lang="es-CR" dirty="0" smtClean="0"/>
              <a:t>La dificultad para interpretar la covariancia se facilita cuando se utiliza la correlación.</a:t>
            </a:r>
          </a:p>
          <a:p>
            <a:pPr algn="just"/>
            <a:r>
              <a:rPr lang="es-CR" dirty="0" smtClean="0"/>
              <a:t>Esta es la división de una covariancia respeto a las respectivas desviaciones estándares. Su notación matemática es:</a:t>
            </a:r>
          </a:p>
          <a:p>
            <a:pPr algn="just"/>
            <a:endParaRPr lang="es-CR" dirty="0" smtClean="0"/>
          </a:p>
          <a:p>
            <a:pPr algn="just"/>
            <a:endParaRPr lang="es-CR" dirty="0"/>
          </a:p>
          <a:p>
            <a:pPr algn="just"/>
            <a:r>
              <a:rPr lang="es-CR" dirty="0" smtClean="0"/>
              <a:t>En una matriz de datos, se utiliza una matriz de </a:t>
            </a:r>
            <a:r>
              <a:rPr lang="es-CR" dirty="0" err="1" smtClean="0"/>
              <a:t>diagonalización</a:t>
            </a:r>
            <a:r>
              <a:rPr lang="es-CR" dirty="0" smtClean="0"/>
              <a:t> D y la matriz de correlación S, para obtener la matriz de correlación R.</a:t>
            </a:r>
          </a:p>
          <a:p>
            <a:pPr marL="0" indent="0">
              <a:buNone/>
            </a:pPr>
            <a:endParaRPr lang="es-CR" dirty="0" smtClean="0"/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780" y="2566335"/>
            <a:ext cx="1438640" cy="6620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r="545"/>
          <a:stretch/>
        </p:blipFill>
        <p:spPr>
          <a:xfrm>
            <a:off x="812379" y="4559626"/>
            <a:ext cx="4386943" cy="518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15155"/>
          <a:stretch/>
        </p:blipFill>
        <p:spPr>
          <a:xfrm>
            <a:off x="1294776" y="5297830"/>
            <a:ext cx="2376816" cy="14681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r="5602"/>
          <a:stretch/>
        </p:blipFill>
        <p:spPr>
          <a:xfrm>
            <a:off x="928761" y="5893752"/>
            <a:ext cx="264314" cy="364571"/>
          </a:xfrm>
          <a:prstGeom prst="rect">
            <a:avLst/>
          </a:prstGeom>
        </p:spPr>
      </p:pic>
      <p:sp>
        <p:nvSpPr>
          <p:cNvPr id="8" name="Cerrar llave 7"/>
          <p:cNvSpPr/>
          <p:nvPr/>
        </p:nvSpPr>
        <p:spPr>
          <a:xfrm>
            <a:off x="5782491" y="4510435"/>
            <a:ext cx="254580" cy="225552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801" y="5297830"/>
            <a:ext cx="4108967" cy="53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72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1613"/>
            <a:ext cx="10515600" cy="758279"/>
          </a:xfrm>
        </p:spPr>
        <p:txBody>
          <a:bodyPr/>
          <a:lstStyle/>
          <a:p>
            <a:pPr algn="ctr"/>
            <a:r>
              <a:rPr lang="es-CR" dirty="0" smtClean="0"/>
              <a:t>Distancia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7916" y="809892"/>
            <a:ext cx="8686872" cy="4351338"/>
          </a:xfrm>
        </p:spPr>
        <p:txBody>
          <a:bodyPr>
            <a:normAutofit fontScale="92500"/>
          </a:bodyPr>
          <a:lstStyle/>
          <a:p>
            <a:pPr algn="just"/>
            <a:r>
              <a:rPr lang="es-CR" dirty="0" smtClean="0"/>
              <a:t>Los análisis de </a:t>
            </a:r>
            <a:r>
              <a:rPr lang="es-CR" dirty="0"/>
              <a:t>e</a:t>
            </a:r>
            <a:r>
              <a:rPr lang="es-CR" dirty="0" smtClean="0"/>
              <a:t>scalamiento multidimensional y análisis por agrupamiento se fundamentan en las distancias de las unidades de los datos.</a:t>
            </a:r>
          </a:p>
          <a:p>
            <a:pPr marL="0" indent="0" algn="just">
              <a:buNone/>
            </a:pPr>
            <a:endParaRPr lang="es-CR" dirty="0" smtClean="0"/>
          </a:p>
          <a:p>
            <a:pPr algn="just"/>
            <a:r>
              <a:rPr lang="es-CR" dirty="0" smtClean="0"/>
              <a:t>Para dos sujetos </a:t>
            </a:r>
            <a:r>
              <a:rPr lang="es-CR" i="1" dirty="0" smtClean="0"/>
              <a:t>i</a:t>
            </a:r>
            <a:r>
              <a:rPr lang="es-CR" dirty="0" smtClean="0"/>
              <a:t> e </a:t>
            </a:r>
            <a:r>
              <a:rPr lang="es-CR" i="1" dirty="0" smtClean="0"/>
              <a:t>j</a:t>
            </a:r>
            <a:r>
              <a:rPr lang="es-CR" dirty="0" smtClean="0"/>
              <a:t>, para una determinada variable se toman las distancias que existen para ese par de individuos.</a:t>
            </a:r>
          </a:p>
          <a:p>
            <a:pPr marL="0" indent="0" algn="just">
              <a:buNone/>
            </a:pPr>
            <a:endParaRPr lang="es-CR" dirty="0" smtClean="0"/>
          </a:p>
          <a:p>
            <a:pPr algn="just"/>
            <a:r>
              <a:rPr lang="es-CR" dirty="0" smtClean="0"/>
              <a:t>Existen diversos tipos de distancias (</a:t>
            </a:r>
            <a:r>
              <a:rPr lang="es-CR" dirty="0" err="1" smtClean="0"/>
              <a:t>Mahalanobis</a:t>
            </a:r>
            <a:r>
              <a:rPr lang="es-CR" dirty="0" smtClean="0"/>
              <a:t>, </a:t>
            </a:r>
            <a:r>
              <a:rPr lang="es-CR" dirty="0" err="1" smtClean="0"/>
              <a:t>Hellinger</a:t>
            </a:r>
            <a:r>
              <a:rPr lang="es-CR" dirty="0" smtClean="0"/>
              <a:t>, Manhattan, etc.), pero la más común es la distancia Euclidiana: </a:t>
            </a:r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88" y="5238376"/>
            <a:ext cx="3594314" cy="1306079"/>
          </a:xfrm>
          <a:prstGeom prst="rect">
            <a:avLst/>
          </a:prstGeom>
        </p:spPr>
      </p:pic>
      <p:pic>
        <p:nvPicPr>
          <p:cNvPr id="4098" name="Picture 2" descr="Image result for distanci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046" y="1090613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distancias formul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621" y="4271493"/>
            <a:ext cx="2768350" cy="227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6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86451"/>
            <a:ext cx="10515600" cy="888910"/>
          </a:xfrm>
        </p:spPr>
        <p:txBody>
          <a:bodyPr/>
          <a:lstStyle/>
          <a:p>
            <a:pPr algn="ctr"/>
            <a:r>
              <a:rPr lang="es-CR" dirty="0" smtClean="0"/>
              <a:t>Función normal multivariable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2" y="1063896"/>
            <a:ext cx="9183625" cy="5245736"/>
          </a:xfrm>
        </p:spPr>
        <p:txBody>
          <a:bodyPr>
            <a:normAutofit/>
          </a:bodyPr>
          <a:lstStyle/>
          <a:p>
            <a:pPr algn="just"/>
            <a:r>
              <a:rPr lang="es-CR" dirty="0" smtClean="0"/>
              <a:t>La función normal multivariada juega un rol importante en algunos análisis multivariados.</a:t>
            </a:r>
          </a:p>
          <a:p>
            <a:pPr algn="just"/>
            <a:r>
              <a:rPr lang="es-CR" dirty="0" smtClean="0"/>
              <a:t>Muchos supuestos implícitos consideran que los datos provienen de distribuciones normales.</a:t>
            </a:r>
          </a:p>
          <a:p>
            <a:pPr algn="just"/>
            <a:r>
              <a:rPr lang="es-CR" dirty="0" smtClean="0"/>
              <a:t>Una </a:t>
            </a:r>
            <a:r>
              <a:rPr lang="es-CR" dirty="0"/>
              <a:t>función normal multivariada </a:t>
            </a:r>
            <a:r>
              <a:rPr lang="es-CR" dirty="0" smtClean="0"/>
              <a:t>de dos variables se expresa como:</a:t>
            </a:r>
          </a:p>
          <a:p>
            <a:endParaRPr lang="es-CR" dirty="0"/>
          </a:p>
          <a:p>
            <a:endParaRPr lang="es-CR" dirty="0" smtClean="0"/>
          </a:p>
          <a:p>
            <a:endParaRPr lang="es-CR" dirty="0"/>
          </a:p>
          <a:p>
            <a:pPr algn="just"/>
            <a:r>
              <a:rPr lang="es-CR" dirty="0" smtClean="0"/>
              <a:t>Una función normal multivariada se presenta como sigue en la siguiente diapositiva.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78" y="4096078"/>
            <a:ext cx="7003398" cy="859098"/>
          </a:xfrm>
          <a:prstGeom prst="rect">
            <a:avLst/>
          </a:prstGeom>
        </p:spPr>
      </p:pic>
      <p:pic>
        <p:nvPicPr>
          <p:cNvPr id="5124" name="Picture 4" descr="Image result for multivariate normal 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082" y="1201220"/>
            <a:ext cx="2499268" cy="191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multivariate normal distribu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586" y="4169818"/>
            <a:ext cx="2578520" cy="216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8837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2949" y="114404"/>
            <a:ext cx="10311580" cy="888486"/>
          </a:xfrm>
        </p:spPr>
        <p:txBody>
          <a:bodyPr/>
          <a:lstStyle/>
          <a:p>
            <a:pPr algn="ctr"/>
            <a:r>
              <a:rPr lang="es-CR" dirty="0" smtClean="0"/>
              <a:t>Índice</a:t>
            </a:r>
            <a:endParaRPr lang="es-CR" dirty="0"/>
          </a:p>
        </p:txBody>
      </p:sp>
      <p:sp>
        <p:nvSpPr>
          <p:cNvPr id="4" name="3 Elipse"/>
          <p:cNvSpPr/>
          <p:nvPr/>
        </p:nvSpPr>
        <p:spPr>
          <a:xfrm>
            <a:off x="914405" y="1184787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1</a:t>
            </a:r>
            <a:endParaRPr lang="es-CR" dirty="0"/>
          </a:p>
        </p:txBody>
      </p:sp>
      <p:sp>
        <p:nvSpPr>
          <p:cNvPr id="6" name="5 Elipse"/>
          <p:cNvSpPr/>
          <p:nvPr/>
        </p:nvSpPr>
        <p:spPr>
          <a:xfrm>
            <a:off x="914405" y="3313471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2</a:t>
            </a:r>
            <a:endParaRPr lang="es-CR" dirty="0"/>
          </a:p>
        </p:txBody>
      </p:sp>
      <p:sp>
        <p:nvSpPr>
          <p:cNvPr id="7" name="6 Elipse"/>
          <p:cNvSpPr/>
          <p:nvPr/>
        </p:nvSpPr>
        <p:spPr>
          <a:xfrm>
            <a:off x="914405" y="5397910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3</a:t>
            </a:r>
            <a:endParaRPr lang="es-CR" dirty="0"/>
          </a:p>
        </p:txBody>
      </p:sp>
      <p:sp>
        <p:nvSpPr>
          <p:cNvPr id="8" name="7 Rectángulo redondeado"/>
          <p:cNvSpPr/>
          <p:nvPr/>
        </p:nvSpPr>
        <p:spPr>
          <a:xfrm>
            <a:off x="2639962" y="1246237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Análisis univariados y multivariados</a:t>
            </a:r>
            <a:endParaRPr lang="es-CR" dirty="0"/>
          </a:p>
        </p:txBody>
      </p:sp>
      <p:sp>
        <p:nvSpPr>
          <p:cNvPr id="9" name="8 Rectángulo redondeado"/>
          <p:cNvSpPr/>
          <p:nvPr/>
        </p:nvSpPr>
        <p:spPr>
          <a:xfrm>
            <a:off x="2639962" y="3374921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Principios de los análisis multivariados</a:t>
            </a:r>
            <a:endParaRPr lang="es-CR" dirty="0"/>
          </a:p>
        </p:txBody>
      </p:sp>
      <p:sp>
        <p:nvSpPr>
          <p:cNvPr id="10" name="9 Rectángulo redondeado"/>
          <p:cNvSpPr/>
          <p:nvPr/>
        </p:nvSpPr>
        <p:spPr>
          <a:xfrm>
            <a:off x="2639962" y="5459360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División de la estadísticas</a:t>
            </a:r>
            <a:endParaRPr lang="es-CR" dirty="0"/>
          </a:p>
        </p:txBody>
      </p:sp>
      <p:sp>
        <p:nvSpPr>
          <p:cNvPr id="11" name="10 Elipse"/>
          <p:cNvSpPr/>
          <p:nvPr/>
        </p:nvSpPr>
        <p:spPr>
          <a:xfrm>
            <a:off x="7305383" y="1184787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4</a:t>
            </a:r>
            <a:endParaRPr lang="es-CR" dirty="0"/>
          </a:p>
        </p:txBody>
      </p:sp>
      <p:sp>
        <p:nvSpPr>
          <p:cNvPr id="12" name="11 Elipse"/>
          <p:cNvSpPr/>
          <p:nvPr/>
        </p:nvSpPr>
        <p:spPr>
          <a:xfrm>
            <a:off x="7305383" y="3313471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5</a:t>
            </a:r>
            <a:endParaRPr lang="es-CR" dirty="0"/>
          </a:p>
        </p:txBody>
      </p:sp>
      <p:sp>
        <p:nvSpPr>
          <p:cNvPr id="13" name="12 Rectángulo redondeado"/>
          <p:cNvSpPr/>
          <p:nvPr/>
        </p:nvSpPr>
        <p:spPr>
          <a:xfrm>
            <a:off x="8839200" y="1246237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La estadística y la ciencias de Datos</a:t>
            </a:r>
            <a:endParaRPr lang="es-CR" dirty="0"/>
          </a:p>
        </p:txBody>
      </p:sp>
      <p:sp>
        <p:nvSpPr>
          <p:cNvPr id="14" name="13 Rectángulo redondeado"/>
          <p:cNvSpPr/>
          <p:nvPr/>
        </p:nvSpPr>
        <p:spPr>
          <a:xfrm>
            <a:off x="8839200" y="3374921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Temas del curso </a:t>
            </a:r>
            <a:endParaRPr lang="es-CR" dirty="0"/>
          </a:p>
        </p:txBody>
      </p:sp>
      <p:sp>
        <p:nvSpPr>
          <p:cNvPr id="15" name="14 Elipse"/>
          <p:cNvSpPr/>
          <p:nvPr/>
        </p:nvSpPr>
        <p:spPr>
          <a:xfrm>
            <a:off x="7305383" y="5336459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6</a:t>
            </a:r>
          </a:p>
        </p:txBody>
      </p:sp>
      <p:sp>
        <p:nvSpPr>
          <p:cNvPr id="16" name="15 Rectángulo redondeado"/>
          <p:cNvSpPr/>
          <p:nvPr/>
        </p:nvSpPr>
        <p:spPr>
          <a:xfrm>
            <a:off x="8839200" y="5397909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Programas informáticos del curso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9820243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86451"/>
            <a:ext cx="10515600" cy="888910"/>
          </a:xfrm>
        </p:spPr>
        <p:txBody>
          <a:bodyPr/>
          <a:lstStyle/>
          <a:p>
            <a:pPr algn="ctr"/>
            <a:r>
              <a:rPr lang="es-CR" dirty="0" smtClean="0"/>
              <a:t>Función normal multivariable</a:t>
            </a:r>
            <a:endParaRPr lang="es-ES" dirty="0"/>
          </a:p>
        </p:txBody>
      </p:sp>
      <p:pic>
        <p:nvPicPr>
          <p:cNvPr id="6" name="Picture 2" descr="Image result for multivariate norm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119" y="2332913"/>
            <a:ext cx="5251080" cy="308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multivariate normal 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2" y="2045774"/>
            <a:ext cx="4839448" cy="366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33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2949" y="114404"/>
            <a:ext cx="10311580" cy="888486"/>
          </a:xfrm>
        </p:spPr>
        <p:txBody>
          <a:bodyPr/>
          <a:lstStyle/>
          <a:p>
            <a:pPr algn="ctr"/>
            <a:r>
              <a:rPr lang="es-CR" dirty="0" smtClean="0"/>
              <a:t>Índice</a:t>
            </a:r>
            <a:endParaRPr lang="es-CR" dirty="0"/>
          </a:p>
        </p:txBody>
      </p:sp>
      <p:sp>
        <p:nvSpPr>
          <p:cNvPr id="4" name="3 Elipse"/>
          <p:cNvSpPr/>
          <p:nvPr/>
        </p:nvSpPr>
        <p:spPr>
          <a:xfrm>
            <a:off x="914405" y="1184787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1</a:t>
            </a:r>
            <a:endParaRPr lang="es-CR" dirty="0"/>
          </a:p>
        </p:txBody>
      </p:sp>
      <p:sp>
        <p:nvSpPr>
          <p:cNvPr id="6" name="5 Elipse"/>
          <p:cNvSpPr/>
          <p:nvPr/>
        </p:nvSpPr>
        <p:spPr>
          <a:xfrm>
            <a:off x="914405" y="3313471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2</a:t>
            </a:r>
            <a:endParaRPr lang="es-CR" dirty="0"/>
          </a:p>
        </p:txBody>
      </p:sp>
      <p:sp>
        <p:nvSpPr>
          <p:cNvPr id="7" name="6 Elipse"/>
          <p:cNvSpPr/>
          <p:nvPr/>
        </p:nvSpPr>
        <p:spPr>
          <a:xfrm>
            <a:off x="914405" y="5397910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3</a:t>
            </a:r>
            <a:endParaRPr lang="es-CR" dirty="0"/>
          </a:p>
        </p:txBody>
      </p:sp>
      <p:sp>
        <p:nvSpPr>
          <p:cNvPr id="8" name="7 Rectángulo redondeado"/>
          <p:cNvSpPr/>
          <p:nvPr/>
        </p:nvSpPr>
        <p:spPr>
          <a:xfrm>
            <a:off x="2639962" y="1246237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Análisis univariados y multivariados</a:t>
            </a:r>
            <a:endParaRPr lang="es-CR" dirty="0"/>
          </a:p>
        </p:txBody>
      </p:sp>
      <p:sp>
        <p:nvSpPr>
          <p:cNvPr id="9" name="8 Rectángulo redondeado"/>
          <p:cNvSpPr/>
          <p:nvPr/>
        </p:nvSpPr>
        <p:spPr>
          <a:xfrm>
            <a:off x="2639962" y="3374921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Principios de los análisis multivariados</a:t>
            </a:r>
            <a:endParaRPr lang="es-CR" dirty="0"/>
          </a:p>
        </p:txBody>
      </p:sp>
      <p:sp>
        <p:nvSpPr>
          <p:cNvPr id="10" name="9 Rectángulo redondeado"/>
          <p:cNvSpPr/>
          <p:nvPr/>
        </p:nvSpPr>
        <p:spPr>
          <a:xfrm>
            <a:off x="2639962" y="5459360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División de la estadísticas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737557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5360" y="0"/>
            <a:ext cx="11425269" cy="908720"/>
          </a:xfrm>
        </p:spPr>
        <p:txBody>
          <a:bodyPr/>
          <a:lstStyle/>
          <a:p>
            <a:pPr algn="ctr"/>
            <a:r>
              <a:rPr lang="es-CR" dirty="0" smtClean="0"/>
              <a:t>División de la Estadística : antes</a:t>
            </a:r>
            <a:endParaRPr lang="es-CR" dirty="0"/>
          </a:p>
        </p:txBody>
      </p:sp>
      <p:sp>
        <p:nvSpPr>
          <p:cNvPr id="4" name="3 Triángulo isósceles"/>
          <p:cNvSpPr/>
          <p:nvPr/>
        </p:nvSpPr>
        <p:spPr>
          <a:xfrm>
            <a:off x="335360" y="1196752"/>
            <a:ext cx="10369152" cy="5400600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6" name="5 Conector recto"/>
          <p:cNvCxnSpPr/>
          <p:nvPr/>
        </p:nvCxnSpPr>
        <p:spPr>
          <a:xfrm>
            <a:off x="5039883" y="1700808"/>
            <a:ext cx="960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>
            <a:off x="3599723" y="3212976"/>
            <a:ext cx="38404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2447595" y="4797153"/>
            <a:ext cx="566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3600" dirty="0" smtClean="0"/>
              <a:t>Estadística Inferencial</a:t>
            </a:r>
            <a:endParaRPr lang="es-CR" sz="36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7440150" y="2189748"/>
            <a:ext cx="4224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2800" dirty="0" smtClean="0"/>
              <a:t>Probabilidades</a:t>
            </a:r>
            <a:endParaRPr lang="es-CR" sz="2800" dirty="0"/>
          </a:p>
        </p:txBody>
      </p:sp>
      <p:cxnSp>
        <p:nvCxnSpPr>
          <p:cNvPr id="16" name="15 Conector recto de flecha"/>
          <p:cNvCxnSpPr>
            <a:stCxn id="14" idx="1"/>
          </p:cNvCxnSpPr>
          <p:nvPr/>
        </p:nvCxnSpPr>
        <p:spPr>
          <a:xfrm flipH="1" flipV="1">
            <a:off x="6192011" y="2574471"/>
            <a:ext cx="1248139" cy="76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/>
          <p:nvPr/>
        </p:nvCxnSpPr>
        <p:spPr>
          <a:xfrm>
            <a:off x="3311691" y="1484784"/>
            <a:ext cx="220824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CuadroTexto"/>
          <p:cNvSpPr txBox="1"/>
          <p:nvPr/>
        </p:nvSpPr>
        <p:spPr>
          <a:xfrm>
            <a:off x="227348" y="1268761"/>
            <a:ext cx="3360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800" dirty="0" smtClean="0"/>
              <a:t>Estadística descriptiva</a:t>
            </a:r>
            <a:endParaRPr lang="es-CR" sz="2800" dirty="0"/>
          </a:p>
        </p:txBody>
      </p:sp>
    </p:spTree>
    <p:extLst>
      <p:ext uri="{BB962C8B-B14F-4D97-AF65-F5344CB8AC3E}">
        <p14:creationId xmlns:p14="http://schemas.microsoft.com/office/powerpoint/2010/main" val="16577830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 Título"/>
          <p:cNvSpPr txBox="1">
            <a:spLocks/>
          </p:cNvSpPr>
          <p:nvPr/>
        </p:nvSpPr>
        <p:spPr>
          <a:xfrm>
            <a:off x="325682" y="116632"/>
            <a:ext cx="11425269" cy="90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R" dirty="0" smtClean="0"/>
              <a:t>División de la Estadística : ahora</a:t>
            </a:r>
            <a:endParaRPr lang="es-CR" dirty="0"/>
          </a:p>
        </p:txBody>
      </p:sp>
      <p:sp>
        <p:nvSpPr>
          <p:cNvPr id="7" name="6 Elipse"/>
          <p:cNvSpPr/>
          <p:nvPr/>
        </p:nvSpPr>
        <p:spPr>
          <a:xfrm>
            <a:off x="329553" y="1196752"/>
            <a:ext cx="10086927" cy="5266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7" name="16 CuadroTexto"/>
          <p:cNvSpPr txBox="1"/>
          <p:nvPr/>
        </p:nvSpPr>
        <p:spPr>
          <a:xfrm>
            <a:off x="1487488" y="4913348"/>
            <a:ext cx="3214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/>
              <a:t>Informática</a:t>
            </a:r>
            <a:endParaRPr lang="es-CR" sz="24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5373015" y="4061022"/>
            <a:ext cx="4355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400" dirty="0" smtClean="0"/>
              <a:t>Estadística Descriptiva</a:t>
            </a:r>
            <a:endParaRPr lang="es-CR" sz="24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4201821" y="1859633"/>
            <a:ext cx="470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2400" dirty="0" smtClean="0"/>
              <a:t>Estadística</a:t>
            </a:r>
            <a:r>
              <a:rPr lang="es-CR" sz="2400" dirty="0"/>
              <a:t> </a:t>
            </a:r>
            <a:r>
              <a:rPr lang="es-CR" sz="2400" dirty="0" smtClean="0"/>
              <a:t>Inferencial</a:t>
            </a:r>
            <a:endParaRPr lang="es-CR" sz="24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1239720" y="2867745"/>
            <a:ext cx="4886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2400" dirty="0" smtClean="0"/>
              <a:t>Matemática -Probabilidades</a:t>
            </a:r>
            <a:endParaRPr lang="es-CR" sz="2400" dirty="0"/>
          </a:p>
        </p:txBody>
      </p:sp>
      <p:sp>
        <p:nvSpPr>
          <p:cNvPr id="8" name="7 Rectángulo redondeado"/>
          <p:cNvSpPr/>
          <p:nvPr/>
        </p:nvSpPr>
        <p:spPr>
          <a:xfrm>
            <a:off x="8355638" y="5144179"/>
            <a:ext cx="3395313" cy="145317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s-MX" dirty="0" smtClean="0"/>
              <a:t>Difícil determinar cual tiene un mayor peso en la labor de un estadístico. 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96211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7376" y="44624"/>
            <a:ext cx="10363200" cy="792088"/>
          </a:xfrm>
        </p:spPr>
        <p:txBody>
          <a:bodyPr/>
          <a:lstStyle/>
          <a:p>
            <a:pPr algn="ctr"/>
            <a:r>
              <a:rPr lang="es-MX" dirty="0" smtClean="0"/>
              <a:t>Estadística descriptiva</a:t>
            </a:r>
            <a:endParaRPr lang="es-C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39350" y="1124744"/>
            <a:ext cx="8256917" cy="5616624"/>
          </a:xfrm>
        </p:spPr>
        <p:txBody>
          <a:bodyPr>
            <a:noAutofit/>
          </a:bodyPr>
          <a:lstStyle/>
          <a:p>
            <a:pPr algn="just"/>
            <a:r>
              <a:rPr lang="es-MX" sz="2400" dirty="0" smtClean="0"/>
              <a:t>Se entiende como la forma de presentar los datos.</a:t>
            </a:r>
          </a:p>
          <a:p>
            <a:pPr algn="just"/>
            <a:endParaRPr lang="es-MX" sz="2400" dirty="0"/>
          </a:p>
          <a:p>
            <a:pPr algn="just"/>
            <a:r>
              <a:rPr lang="es-MX" sz="2400" dirty="0" smtClean="0"/>
              <a:t>Análisis de los datos como promedio, media, desviación estándar, etc., son estadísticas descriptivas.</a:t>
            </a:r>
          </a:p>
          <a:p>
            <a:pPr marL="0" indent="0" algn="just">
              <a:buNone/>
            </a:pPr>
            <a:endParaRPr lang="es-MX" sz="2400" dirty="0"/>
          </a:p>
          <a:p>
            <a:pPr algn="just"/>
            <a:r>
              <a:rPr lang="es-MX" sz="2400" dirty="0" smtClean="0"/>
              <a:t>Los cuadros y gráficos son los más conocidos. Sin embargo, mapas y otras formas más novedosa de presentar la información son también </a:t>
            </a:r>
            <a:r>
              <a:rPr lang="es-MX" sz="2400" dirty="0"/>
              <a:t>estadísticas descriptivas </a:t>
            </a:r>
            <a:r>
              <a:rPr lang="es-MX" sz="2400" dirty="0" smtClean="0"/>
              <a:t>.</a:t>
            </a:r>
          </a:p>
          <a:p>
            <a:pPr algn="just"/>
            <a:endParaRPr lang="es-MX" sz="2400" dirty="0" smtClean="0"/>
          </a:p>
          <a:p>
            <a:pPr algn="just"/>
            <a:r>
              <a:rPr lang="es-MX" sz="2400" dirty="0" smtClean="0"/>
              <a:t>Análisis multivariados como componentes principales, conglomerados, análisis discriminantes, son también parte de las estadísticas descriptivas.</a:t>
            </a:r>
            <a:endParaRPr lang="es-CR" sz="2400" dirty="0"/>
          </a:p>
        </p:txBody>
      </p:sp>
      <p:pic>
        <p:nvPicPr>
          <p:cNvPr id="9218" name="Picture 2" descr="http://sixsi.com/images/Descriptive%20Statistic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277" y="1664804"/>
            <a:ext cx="3312368" cy="205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2.bp.blogspot.com/-ruaC6c6Bl1U/UHbS3CpXeSI/AAAAAAAAAQE/ohtJsCQzVY8/s1600/An%C3%A1lise+de+Clusters+analise+estatistica+sps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191" y="4509121"/>
            <a:ext cx="3080455" cy="20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5791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wipo.int/export/sites/www/pct/fr/activity/images/pct_2008_5_1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1" y="2971124"/>
            <a:ext cx="4704523" cy="167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mediapub.be/medias-pwd/images/statistiqu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198" y="2636912"/>
            <a:ext cx="3858612" cy="192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lh5.ggpht.com/fhuebler/SCECHce60cI/AAAAAAAAASA/eqPU91Txri8/s800/20050522_PN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404664"/>
            <a:ext cx="7112000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1" r="2504" b="7760"/>
          <a:stretch/>
        </p:blipFill>
        <p:spPr bwMode="auto">
          <a:xfrm>
            <a:off x="3407701" y="5085183"/>
            <a:ext cx="6139456" cy="164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418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39349" y="1196752"/>
            <a:ext cx="8160907" cy="5544616"/>
          </a:xfrm>
        </p:spPr>
        <p:txBody>
          <a:bodyPr>
            <a:noAutofit/>
          </a:bodyPr>
          <a:lstStyle/>
          <a:p>
            <a:pPr algn="just"/>
            <a:r>
              <a:rPr lang="es-MX" sz="2400" dirty="0" smtClean="0"/>
              <a:t>La Estadística </a:t>
            </a:r>
            <a:r>
              <a:rPr lang="es-MX" sz="2400" dirty="0"/>
              <a:t>i</a:t>
            </a:r>
            <a:r>
              <a:rPr lang="es-MX" sz="2400" dirty="0" smtClean="0"/>
              <a:t>nferencial tiene sus fundamentos en la Estadística- matemática.</a:t>
            </a:r>
          </a:p>
          <a:p>
            <a:pPr marL="0" indent="0" algn="just">
              <a:buNone/>
            </a:pPr>
            <a:endParaRPr lang="es-MX" sz="2400" dirty="0"/>
          </a:p>
          <a:p>
            <a:pPr algn="just"/>
            <a:r>
              <a:rPr lang="es-MX" sz="2400" dirty="0"/>
              <a:t>La </a:t>
            </a:r>
            <a:r>
              <a:rPr lang="es-MX" sz="2400" dirty="0" smtClean="0"/>
              <a:t>Estadística-matemática se desarrolla tanto en las evoluciones de la teoría de las probabilidades, espacios vectoriales, cálculo de matriz, y otros desarrollos complejos de la matemática.</a:t>
            </a:r>
          </a:p>
          <a:p>
            <a:pPr marL="0" indent="0" algn="just">
              <a:buNone/>
            </a:pPr>
            <a:endParaRPr lang="es-MX" sz="2400" dirty="0" smtClean="0"/>
          </a:p>
          <a:p>
            <a:pPr algn="just"/>
            <a:r>
              <a:rPr lang="es-MX" sz="2400" dirty="0" smtClean="0"/>
              <a:t>Nuevas técnicas de Estadísticas están relacionadas con los avances en la estadística y la informática.</a:t>
            </a:r>
            <a:endParaRPr lang="es-MX" sz="2400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595808" y="44624"/>
            <a:ext cx="10972800" cy="864096"/>
          </a:xfrm>
        </p:spPr>
        <p:txBody>
          <a:bodyPr>
            <a:normAutofit/>
          </a:bodyPr>
          <a:lstStyle/>
          <a:p>
            <a:pPr algn="ctr"/>
            <a:r>
              <a:rPr lang="es-MX" dirty="0" smtClean="0"/>
              <a:t>Estadística-matemática</a:t>
            </a:r>
            <a:endParaRPr lang="es-CR" dirty="0"/>
          </a:p>
        </p:txBody>
      </p:sp>
      <p:pic>
        <p:nvPicPr>
          <p:cNvPr id="10242" name="Picture 2" descr="http://www.bu.edu/math/files/2009/09/equations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1268761"/>
            <a:ext cx="3259379" cy="18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www.maths.leeds.ac.uk/uploads/tx_templavoila/dic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502" y="4005064"/>
            <a:ext cx="308002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81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soko.com.ar/imagenes/Matematica/limite/Limite13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91" y="5080369"/>
            <a:ext cx="34544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upload.wikimedia.org/wikipedia/commons/e/e6/Integral_de_funci%C3%B3n_p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729" y="2424461"/>
            <a:ext cx="3683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vuzs.net/attachments/article/5382/mth601-midterm-fall-2006-paper-pi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675" y="4801701"/>
            <a:ext cx="4320480" cy="18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www.monografias.com/trabajos83/integrales-multiples/image0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2256090"/>
            <a:ext cx="4892109" cy="233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www.cqeweb.com/Chapters-HTML/Chap5_html/Image256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472755"/>
            <a:ext cx="4128459" cy="175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8346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3339" y="1556792"/>
            <a:ext cx="7920203" cy="4925144"/>
          </a:xfrm>
        </p:spPr>
        <p:txBody>
          <a:bodyPr>
            <a:normAutofit/>
          </a:bodyPr>
          <a:lstStyle/>
          <a:p>
            <a:pPr algn="just"/>
            <a:r>
              <a:rPr lang="es-MX" sz="2400" dirty="0"/>
              <a:t>E</a:t>
            </a:r>
            <a:r>
              <a:rPr lang="es-MX" sz="2400" dirty="0" smtClean="0"/>
              <a:t>l objetivo es inferior a una población a </a:t>
            </a:r>
            <a:r>
              <a:rPr lang="es-MX" sz="2400" dirty="0"/>
              <a:t>partir de un conjunto de </a:t>
            </a:r>
            <a:r>
              <a:rPr lang="es-MX" sz="2400" dirty="0" smtClean="0"/>
              <a:t>datos.</a:t>
            </a:r>
          </a:p>
          <a:p>
            <a:pPr marL="0" indent="0" algn="just">
              <a:buNone/>
            </a:pPr>
            <a:endParaRPr lang="es-MX" sz="2400" dirty="0"/>
          </a:p>
          <a:p>
            <a:pPr algn="just"/>
            <a:r>
              <a:rPr lang="es-MX" sz="2400" dirty="0" smtClean="0"/>
              <a:t>También se busca establecer relaciones causales o  relaciones asimétricas entre las variables.</a:t>
            </a:r>
          </a:p>
          <a:p>
            <a:pPr marL="0" indent="0" algn="just">
              <a:buNone/>
            </a:pPr>
            <a:endParaRPr lang="es-MX" sz="2400" dirty="0"/>
          </a:p>
          <a:p>
            <a:pPr algn="just"/>
            <a:r>
              <a:rPr lang="es-MX" sz="2400" dirty="0" smtClean="0"/>
              <a:t>Dependiendo del campo, se pueden utilizar un innumerable técnicas para apoyar los resultados.</a:t>
            </a:r>
          </a:p>
          <a:p>
            <a:pPr marL="0" indent="0" algn="just">
              <a:buNone/>
            </a:pPr>
            <a:endParaRPr lang="es-MX" sz="2400" dirty="0"/>
          </a:p>
          <a:p>
            <a:pPr algn="just"/>
            <a:r>
              <a:rPr lang="es-MX" sz="2400" dirty="0" smtClean="0"/>
              <a:t>El calculo de una muestra pertenece a la Estadística inferencial.</a:t>
            </a:r>
            <a:endParaRPr lang="es-CR" sz="2400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1284468" y="188640"/>
            <a:ext cx="10363200" cy="994122"/>
          </a:xfrm>
        </p:spPr>
        <p:txBody>
          <a:bodyPr/>
          <a:lstStyle/>
          <a:p>
            <a:pPr algn="ctr"/>
            <a:r>
              <a:rPr lang="es-MX" dirty="0" smtClean="0"/>
              <a:t>Estadística Inferencial</a:t>
            </a:r>
            <a:endParaRPr lang="es-CR" dirty="0"/>
          </a:p>
        </p:txBody>
      </p:sp>
      <p:pic>
        <p:nvPicPr>
          <p:cNvPr id="11266" name="Picture 2" descr="http://bolt.mph.ufl.edu/files/2012/07/mod10-big_picture_inferenc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367" y="1700808"/>
            <a:ext cx="3537856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fao.org/docrep/009/a0198e/A0198E01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6" t="12952" r="5607" b="7224"/>
          <a:stretch/>
        </p:blipFill>
        <p:spPr bwMode="auto">
          <a:xfrm>
            <a:off x="8688289" y="4437113"/>
            <a:ext cx="2959380" cy="18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498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xlstat.com/uploads/assets/screenshots/pro/modelling-data/linear-regression/linear-regression-predicted-vs-measu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07" y="3717033"/>
            <a:ext cx="4224469" cy="270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eviews.com/EViews8/images/et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" t="10781" r="6996" b="21296"/>
          <a:stretch/>
        </p:blipFill>
        <p:spPr bwMode="auto">
          <a:xfrm>
            <a:off x="719403" y="4149080"/>
            <a:ext cx="4128459" cy="206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dkfz.de/de/biostatistics/images/Principle_of_statistical_inference-we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16" y="1556792"/>
            <a:ext cx="3200232" cy="168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www.talyarkoni.org/blog/wp-content/uploads/2013/04/coauthorship_graph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067" y="482544"/>
            <a:ext cx="3856548" cy="276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262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2949" y="114404"/>
            <a:ext cx="10311580" cy="888486"/>
          </a:xfrm>
        </p:spPr>
        <p:txBody>
          <a:bodyPr/>
          <a:lstStyle/>
          <a:p>
            <a:pPr algn="ctr"/>
            <a:r>
              <a:rPr lang="es-CR" dirty="0" smtClean="0"/>
              <a:t>Índice</a:t>
            </a:r>
            <a:endParaRPr lang="es-CR" dirty="0"/>
          </a:p>
        </p:txBody>
      </p:sp>
      <p:sp>
        <p:nvSpPr>
          <p:cNvPr id="4" name="3 Elipse"/>
          <p:cNvSpPr/>
          <p:nvPr/>
        </p:nvSpPr>
        <p:spPr>
          <a:xfrm>
            <a:off x="914405" y="1184787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1</a:t>
            </a:r>
            <a:endParaRPr lang="es-CR" dirty="0"/>
          </a:p>
        </p:txBody>
      </p:sp>
      <p:sp>
        <p:nvSpPr>
          <p:cNvPr id="8" name="7 Rectángulo redondeado"/>
          <p:cNvSpPr/>
          <p:nvPr/>
        </p:nvSpPr>
        <p:spPr>
          <a:xfrm>
            <a:off x="2639962" y="1246237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Análisis univariados y multivariados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7007161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15400" y="1052736"/>
            <a:ext cx="8664909" cy="5616624"/>
          </a:xfrm>
        </p:spPr>
        <p:txBody>
          <a:bodyPr>
            <a:noAutofit/>
          </a:bodyPr>
          <a:lstStyle/>
          <a:p>
            <a:pPr algn="just"/>
            <a:r>
              <a:rPr lang="es-MX" sz="2200" dirty="0" smtClean="0"/>
              <a:t>La materia prima de la Estadística, los datos</a:t>
            </a:r>
            <a:r>
              <a:rPr lang="es-MX" sz="2200" dirty="0"/>
              <a:t>, en la actualidad  </a:t>
            </a:r>
            <a:r>
              <a:rPr lang="es-MX" sz="2200" dirty="0" smtClean="0"/>
              <a:t>se manipulan mediante la informática.</a:t>
            </a:r>
          </a:p>
          <a:p>
            <a:pPr algn="just"/>
            <a:endParaRPr lang="es-MX" sz="2200" dirty="0" smtClean="0"/>
          </a:p>
          <a:p>
            <a:pPr algn="just"/>
            <a:r>
              <a:rPr lang="es-MX" sz="2200" dirty="0" smtClean="0"/>
              <a:t>La información se trabaja de principio a fin mediante diversas herramientas informáticas.</a:t>
            </a:r>
          </a:p>
          <a:p>
            <a:pPr algn="just"/>
            <a:endParaRPr lang="es-MX" sz="2200" dirty="0"/>
          </a:p>
          <a:p>
            <a:pPr algn="just"/>
            <a:r>
              <a:rPr lang="es-MX" sz="2200" dirty="0" smtClean="0"/>
              <a:t>Lenguajes de programación (C, Visual Basic, etc.), como  paquetes de manejo de datos (Oracle, </a:t>
            </a:r>
            <a:r>
              <a:rPr lang="es-MX" sz="2200" dirty="0" err="1" smtClean="0"/>
              <a:t>Qlikview</a:t>
            </a:r>
            <a:r>
              <a:rPr lang="es-MX" sz="2200" dirty="0" smtClean="0"/>
              <a:t>, etc.) y </a:t>
            </a:r>
            <a:r>
              <a:rPr lang="es-MX" sz="2200" dirty="0" err="1" smtClean="0"/>
              <a:t>softwares</a:t>
            </a:r>
            <a:r>
              <a:rPr lang="es-MX" sz="2200" dirty="0" smtClean="0"/>
              <a:t> para el análisis de la información  (SAS, R, STATA, etc.), son herramientas informáticas fundamentales para un estadístico o analista de datos.</a:t>
            </a:r>
          </a:p>
          <a:p>
            <a:pPr algn="just"/>
            <a:endParaRPr lang="es-MX" sz="2200" dirty="0"/>
          </a:p>
          <a:p>
            <a:pPr algn="just"/>
            <a:r>
              <a:rPr lang="es-MX" sz="2200" dirty="0" smtClean="0"/>
              <a:t>De igual forma, la mejor forma de presentar los datos requiere de adecuados conocimientos de la informática (sistemas de información, plataforma de análisis, etc.).</a:t>
            </a:r>
            <a:endParaRPr lang="es-MX" sz="2200" dirty="0"/>
          </a:p>
          <a:p>
            <a:endParaRPr lang="es-CR" sz="2200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609600" y="130622"/>
            <a:ext cx="10972800" cy="778098"/>
          </a:xfrm>
        </p:spPr>
        <p:txBody>
          <a:bodyPr/>
          <a:lstStyle/>
          <a:p>
            <a:pPr algn="ctr"/>
            <a:r>
              <a:rPr lang="es-MX" dirty="0" smtClean="0"/>
              <a:t>Informática</a:t>
            </a:r>
            <a:endParaRPr lang="es-CR" dirty="0"/>
          </a:p>
        </p:txBody>
      </p:sp>
      <p:pic>
        <p:nvPicPr>
          <p:cNvPr id="12290" name="Picture 2" descr="http://static.itpro.co.uk/sites/itpro/files/styles/gallery_wide/public/images/dir_247/it_photo_123715.jpg?itok=L12F1MM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331" y="1052737"/>
            <a:ext cx="2688299" cy="198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static-secure.guim.co.uk/sys-images/Guardian/Pix/pictures/2012/10/26/1351261539392/Global-Pulse-screengrab---00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3861049"/>
            <a:ext cx="2496277" cy="187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17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jpeg;base64,/9j/4AAQSkZJRgABAQAAAQABAAD/2wCEAAkGBxQTEhUUExQWFhUWGR4bFxgYFxwfHxodHCEdGB0eHhwbHCggHB0lHBwdITEhJSksLi4uFx8zODMsNygtLisBCgoKDg0OGxAQGywkICQsLCwsLCwsLCwsLCwsLDQsNCwsLCwsLCwsLCwsNCwsLCwsLCwsLCwsLCwsLCwsLCwsLP/AABEIAMIBAwMBIgACEQEDEQH/xAAbAAACAwEBAQAAAAAAAAAAAAADBAACBQEGB//EAD8QAAICAAUCBAMFBwMDAwUAAAECAxEABBIhMSJBBRNRYTJCcQYUI4GhUmKRscHR8DNy4RUkgjSi8QdDc5KT/8QAGQEAAwEBAQAAAAAAAAAAAAAAAAECAwUE/8QAIxEBAQEAAgMAAwACAwAAAAAAAAERAiESMUEDUWEigRMyQv/aAAwDAQACEQMRAD8A+TZXLBV1NhLOZkuedvTDck7qKYah6jCcsqkbLRxtfWMuPvVcvmWTjg8j1wzpV9x0N+hwbwvLCjI3AxQ+IqTTICv64J/St29LysGGmTpYcN2OO5bw0L1OwocUecWmFIHA1xk1R5GFWywYXG1/unkf3wfSnpzxHM636e2wwcqQF83b9lhz+eLeFxoFJJHmdlPbCfiAfV1n6UcL+n9w5nM6WoSrfowPOJF4UAoeVwgPA5JH0wDKsShVgTGO/wCyfXD08aSaRI+gqKDUSHA7j3xU7K9dRGgChQH1ITcb/st6H0wVoYZZNTllc7NGBZZv3T6HB81kVSALqCIxDan+JvcKNwMCgBjkRjTOgu1O0sfej+0BisRu+ls9CxKaPLUxjpj1Wx7ke+E8t4fHJKNT+XG4JUn25Wz3B2xpeF+Hw62mWRnCHUL6dO+2tj39hgR8OaUN1R6JXZoypJUSgX5fGxYcXsdsOz6JfhTxKaKPVFHCQ37btbetgDYYZy7xtayawuYClTGtkSLsRp72fT1xqxZeUJCchClPGNcr6SyuNnUljS0R6cYD4hL5cpaILqh0Zjp+EMNKyhSeVsg7e+Ab8dl8G+7xSeWJZGYD4lChdJuytknDkGXEpeKRPwjpzCsrgaBIBsCdqN8eowp4WsInGZj+9ytqLCNYSeeVZrojetu2Aw5pyoRomZWVo2QfEAj617WNJat8VKz5StHOLHEsaRBiolDlmZTvsK6cP5HKfeI6GpDGzANR0mzfI74wUCqpVI5QWZfjqhRv05ONvKZi10CUxFHcqd6bUb3I7424sOfo6qVpjZg7LrJN8Cvfvh2LwaIwxuZgHf5ewPoT2wjmW1aNTB3CtqZTz+z9cNZeFKCvqHve1kemNo83Kk5cmYpBqo1uCDsaw74V4n5UTg8lrqvi9d6wvJlNLMpOwYLf8/0xpy5h0bS8atGdlFdu1Ed8OzU70WzzZaYDykdZiQNNCvc2P7YFLkpXk1xrqSI0K9uaxMwqxPI0f+1fYnn+GGPEDJEIniJ0BRxxfe8LP0e/sp/1yRJGJHSeUPGEmkDM8irV7AD1ONPx1hIsTadMjDce3rgXg+X1yaV4jBP1OFTgEMcmXUl1PVwcNZPxlHiKTbkDY4P4f4l5rNDNvZNe3tjDlyH4xQcA8+2GJ25BGEDP27YnhElzBm2w7FErHU3+mn6/8Yez2Sjlh1wiiMI7VpvtGVYgNxiY8e4N747gPHi4cyy8H8jgxeN+RpPqOMLzRaTyD9Mdy8epgMcx2bntowEopUjWh7jtgIySselxXodjjmdqMjQSD3xT7yr/ABj/AMl5xX8qJvuNVtLARIekcnCbzQq2nSRXzA74mRtCSnWp5HBxFycTHV5mkDlW5w7dKSRbOotgObDC1kH9RhQZOnAc0p4bsfzwwwM7hV2Re/oPXA5MyqsVUao/Q/zHphU5vox4oGUCNdOj90g39awWDw1wulwGFXpB6072B/MYr4YqRuJV603B/ajvuR3r1w5kPDh52oTLK3xAqTVftPfA9sVJqLcgb+VMyGZn1ABRoF+aBsKv4T64YzccTSRxCTyip0xgAtpYn5m9zzisCoVkCStIsZ8xl01RveSM9q7g8jGv4bM7Ss0MOXWXR5jZogta/Drjjbhie1Xd4oqzswqxrNHMjKusCZIyNUcq7BhexRh/AnAc0dMXlqFy0RIcCQkyuVHSaHG/sBvgX3mJp6BlKyalnlkNsxY7OV+UK1H1xM1RUPmH82QEp5alVYUT8ZrU3GxAPbfAfocTqPMk1xxSTJHIh0kr3WQADVpbUL3/AExaXNStGqt5jDy5gJJFIvUuoqt7kDTeJ4KraoqqMh5E0urHSjL5o02QbNOBVG/rg0UUXmKxOYMhJUCcrbq6OppBbLRqrJ5w56K5okrSSGCCfONHJojUIiyMKcKU1UwW9JHGJl/DpFZVjkj1RJIZC7UrDzXQkbWRSg78Y5lMw3kwhDm3JQAqJFjqtgFOgsy+lH+GGfDMuroCqprEcagy6tNMHdltNy3WOewxUjPlchfK5d0kTXKroDr6ZNQ6Bq/pj0GTzGZihVTF0gk2VBBDb0feyTd98ZRyyKxGkISER9IYgMzaiVDb/Ao/jjXy6sD+HOSRSAbqSPhA22P1vjG/CPL+Tkvl0EjWFCFjQCjaq3O/c8Y2ssAFKlSCqluoWNv19vriZHw09VR61AAQg0SFJBYC7omzweMcnYtSgsV26Sb37D3xtnTzW9lctHqcXWogt1cFjuL/ACrDLu4R7BjZRdj4TZoc7WfbBfJ0J1x6gSSWBB9O429dsBnbawzMo/01buwG5r0X+f54MT5dlMrGesqLZB036n4m9zgyZ8mN32Vl+IEdLfl64bgkZPLKjVGQBsNwx597vGd4rMSzL06VbehWo9gcJUulIw0rjUep/wD2qPQY0/CZYS2mIaHXg38WBZBUSQAk+d6n4Tfy/wAMDzEcSSeaGog/6ffV6fTCw1vEJ4A/mbiUbaff1xlMrnpUW77n2xbNT9RdqLtvXZcOeUyZbzVNsx3PpgMU5AnLFKphvXrhf7MzFQ4b4cP5bxC4fMO9bMMZc+dD3pGlO/vgEZmaiJdiBsTtiYP95PyqSO22Jg6Vj59L4aw3WmHqDg3hWlSdex7XiZfJELrL6PT3wfSxUUUkvt3xzZPrr270TzcIstrB9BhnwvLKEaVxYHAwtIsZNENGffcYbiVgmjaRP3TuME9i+sCizCuwBSiTsy7EYIYWLMjxtJp+ZRuP747lWhiYPbFhwrDvhnxbPvGqhCVL9bMO98C8V87T9yBZQmNH0KJUPJ3DD6jnCeSyhnlpF0rya4UDnGlLli4R9QjdVuRxtt2uuTikyBQJNYptvOisH6Om2+DBL+gs1KzTKsC6Ai6V2okd2b1s+vbGiMv5bBtMduKZQ9xTDuoYfA3thWCH8OXXJsxAWYAspA7MfiS/cd8OxiFIoY1j88MxIBJVXb4WbbcKo2+tnjDhUJWuKRUiMUKH8VA1yORuAzGiFHoMWTwuR46kVVGoGKNWXUjNvoYHqVZAponhq23wdAvnpLo1FWYwaiPx41tau78xflf5tPqMDaLVEPL0hWJZtUyl7FjzJ2B1LRulAAs9yRh5pbgjqJQscYkihcA+VGourILSP3Ar5ieOBjseXLMxIAYqQ7AaX1RaV6dRAXWjI9n9440VbSpj8w2aJ8tyLYbuI0I1lpA6MVAUhg4ujhfL6yxYhgymTspK6Y4FA12VhYA1qJJB2Nk4tG0snhqnoVW1sULB3JBIZmFOFBNxrJekcjbBngAto7DKSywiNbs0sdlbYnzGXZqJCsaFYP4Zk6DMyrWtidepwSoCAlnQnUC8pvTzH+eG2ZI3Y6jaEWS7sdWlghCqD07uSuwGqO9yVCG9kGytMum2EYVFnCICAq6qq2YNpBA2HVVHe8VMZpVeKTqIOh4Nlc0ulb0nhVA/LveNdlGm3UKg6TYkAvdlYKE01eknijGgJuwDw5MfGSV1Eqza9Nk2S2lmIVtJAG/DljR03pxjLny/Zfw7c/6iXup3I3oC1YAhQANANVQPrjVgyTNQQFiCfRiexNgfDfB7m/TBAruwR7YDbSyKGGkDYMLrYbke+1nGrl8oqAXve+1FSw5GxBWr/lj0cY8XPmtBSgWASlBbBVtuBY5/OjiQqL1lgGvYkbMTeq/Qdv4YOiq56yygDkC64A78VZvHZJEQEDfajRtD6GiLBHNc7dsWw0rM4TUoBXUKamBWuen1J7XxZwF2kiIlAFFaFbhAaIH+c2cNR5MksBp1Lvpbt632s7b9uLGFs2dBOhtIZfxBYYKT2HYmu3a/bY6PsnmM1fVHcbH46NL9fb6YFl0UIXKa1Ugab4vlj7nDD5coscpUGOwa7+2r3OO5jPqR5q0JPhkjPDj1AwK9dK+KmLockg1akC9QHY+hGMfN5glmcjqPb9kf3wzKGcgUq6RsvyoPU33wxlNMRMUoBMh3btRGxB+uEr0p4P5RTS4BaQnfuMUyeZEJeCa9B4OM7NZdopCvcHav0wXOzFm1S0WrZR/XCpzsWWRNJSOxHyWPfC2TTzpAo2UdvXFvDozPKFb4BuR7Ye8QgEEiyxfBwcIy+Y8SKMUCbLtiY9D9yik69urfEw+i8q+O+JQMyKU3Uc1hbweAmUbEVvjWMcY4SaL1rcYXlJ3CTr6dQ0k45v3XZl6xneKya5TX0xfORrGFA2fkkHEgybq+orqAO5U3gviE0R30vq99gMI/siuVaSQG1Eijm+354bRylLflnssotfyPbFZQfukaxgm2JeufQXh2DLAwoklmrlf1CjYD2xUibQ7LQyJMxUuwKyAakIHYkcDFss6RwPoqTy6NgWNRsA/Qc74r4enmpI0KNEykBdLEqxPCkHvW94JGpRXktLTaRoHplF11RkaWF1hp/iRs7+QRoimOpmcKADGBep1+E7XvXfHclm/MUImoR6iXy60NYNFxC5FrY3Md+tXxgXmMyTMv/ctIAC1lXRRvRjAuuONsFzWXVtCRHzocvFqYIG6pG3YkgXu3ccKgwGbJ1SJmGjVkkBCqxHQFtFiQKRoYEXe2kC/UlzJ5dmN1qaTdnCDreMFo5V1EFQw8wFhuxjsAE2F8rDTK0ja5Qra2VRbqtiRCWBDuoGrWNyI3Bs1j0MGQKH97Y0R2F6WpgGJOth9JGOnubjLlcKw5NVGxJZlYturfGUVvkoKFjut+bthiBVFEqmrsBVAlVWrDbWqLyNyg23w0uQYgqCe53okm6+L1PqPTBIvCT6E/FwLJ7b3XqdybxbK8oQERLBiSdzfG7XwxU23STWq/hBN0QzcBQ1vemiFMgZgGvgodQAJu2F2TZ7jYyvhwBs86rDHqOw9R0myaPHfY7Ydj8K4HHAa997JIp7BoewOKnBny/LGdFkOrelY2pYqFc1QUvSg6RQA7Cu50lXY4WN6ejUAb1MADfCn5R7Cu/HfQy/hyrwNXJPoLreu312+mG3g4uuy8C69LAvjbbbGkjz8vyaz4o62AbnY2L9txsw9q2vnfBmO9vv7Vx6c9u9ew5w4sYA2HB3uq9gbP6XjkuXFEsbK0ACxA78Nx9OO9jFeUZWWlZsyzGlVQwGnVWnnatzV16/lxgEg0At0uPhZSKK+1ci/2hvtg7Tcqqqa2uqBUCyGX251EqffC88RvUasUdI5aMAbqwNAVttZ2bc4cosDnzZ7dhpBIGtQ21M3A7gFt67YoYBGX1ASaOl0qtIJFst8jtq2O47Yr94C0Uoxv8aHYA8EFjxxam/8AnrGRgoIJVqXURpAUnp1PQdl+lXXJwxJpPzTGziNw8TCiWuqPFj9oegwHL5Al4xRVZLKseWoXt+zf9cayZWuUWanXVS8wuBpMa/KLu6F33wnmMxQmhJZ/LcGJ1qlK7bngDSMPdP0DkkjeOQaRGRs25O17E33BwjnaZEXUCUu3HAHYX3ODnMPM2hQHZviCDSGruzcn+WAiGkaSRdWh9JS6C+9DfAeBQZaSTdO+2tzufYXhvwXyoiVmAMjNpIPyj1wz4p4frijaEEslFR+6dwfyxn/aIh5E07uFGvTv1YR6T8YyzQTMqkgHivQ47ls8pgaJtzyuC+KTGUqZSAVFUu5P1wLw2DzH0RjT6scCvnZNFkA2Yj2xMM5vw51dhqJo845gw/KPm48Rk1WHN/XGh4qLhRmA1HvjkkNWWy7AniuMKZ+d3oFSAooCscz47HuzDHhEC6JHYsKG1Gt8JR55x3sejAHD+UzEQiKOWXvsOcZ0pVm6BS8bnCvw53bp5Z9IVium+8bEH+GG/DMx1Fg+rUCriZWK6ed2XjAvGssorrUBVAC8knvxxh+eSaI5aKAslotlRsxY2e29Yue2d7hnwvOeWw8uEeTbMTG/mEEgoDR3oE8H1wjFDGi+QJNUkzr5lqy6UG5B1VuTh3x0xQsZfKSRpXKgNYFKAGI0kUS3fC2emYCVgSY1MarHJUg1N1FbYXQAPBvfDpTsEZVmaeWizh1jhKMaViedS9kUAelsMbUEQpZSwejZlUBCWjauqO6zK2L2pqHN7YTYCFUo6aYl1hYsiyIAW1xyVdCvhettsaqIrogHSgQ0yawEjcruySDzFHSfxAWW15s4qFaf8F8HeeVPL0qyaTSsdNfEroTuY2o9z8KBjeoY+iZX7MIg012+nGw+lD07AYY+w3gX3bLi1AZt6BJAvc1ZIFmyQOnewN8eiKf5/LB5Y83OXlWB/wBGT9kf8juPQ1i33AckCufTjvQ4r8/7a7j057f2+uBhr/z/AA3vipzrz3izfuwvjTt2/jz798ckgFc+lWfX+npxh+cDez6cbfqPTC8q80Cwvcb8cntse4Hvi5yZ3gVJFdtu24IPp7fUbbYFmF7KCb4u9/Xb19xx+uLyIRyR036HUo5BBPxAA3RsA/TFc0u2gkbnSDbAl04G4obEDUObHvi97LxJGQ0LalbbVsa46TXbg0eKur2xU1vfxBeo3elh01oAsj05FfpcxKerdlci9NHdhevTRrQdQI25FHFPPTSS1XpAsEFozVMdzdXRHfetrw/I5xc+/EVoHK6QLtCRuSARQrfkjY797VaPUUVqTqZEWiQG21DY7EkigSw39MXzsDsGDbJ0m2GkKRQJOoroLFt13+K+2ATO6DUz6esJL1sWQgFVJEYXqKqd7N1ud8Es+Hl+rSrHGVDoSrMY+vfpIsPHQHqCaGxWu+AyZoddg63j8tgeGI2V9ABkugDWkb98Egya2RuVYobUiP8ACkGz9NXpOzaif645miAGaDQSGHktGgsKw61YhaAHZibO/qcPRhLLxPIqBeqtSR6yEDfMVAUln3Pcgb1g2XyKsYmL6wbjIIAWOUi1Gniu3HIx2TOBmKhbBkEiKr9SvXVXlq+xNmtvywKTLOzSBukSyAkORGpc2VC7Mx7/ALPvik9g+IB0gWRh5cwcxnpCl1HUDVDgirGK53PAuZES1kjAlDWq6u5B/qMGkyMhy8soZVkiNMijUwWyts7Etdg7XxhZYIpMuzKGaSLS7sx3YH4huTsP6YqUui765CtIxvpULapXpqO5wxF4cXDKsyjQetEFUL337408m7CeRt/KZA6kklRW4A7A9sKwSwpO83mp5bqegbtZ7V9cB6XzOYGXzAiCLo2skWSD3vC3j15aVhH8L02DyZpZtBaGQsmwI2BA4vC3iyvMwaQogAoAte2Hg1rZdldVY9xiYwUhiArz/wCGJgwPC5Z4ZDpRpUJ4s2MQZbMeaY/M+Hck8AY74R4Y0c6NIVCg2TqGHctnkd8z1bsKU3zjmyft2LcvRdXshRPGTxRXvhWaVhL5Twws11xV37gjEj8AmV0LqApIOrUKrn+WOFvMzYo3vQP0wsqtnwHMSQhirQspBo6ZL/Rh/XDmX8Q8tQFlzEaMNvhI/IE7flhLxfJ6HbUwL6t1G9fnh7xTw6oIm1KAEvc7sT2A+g5wSXsWy4aykzCIBZNcaklTLlmOkmyaYA1vvziZSZggUPlpPxvNJaQKzfDYHmAAfDV+5xrQwSrnI2GtcqsQJIPRpEe99uf54WnSQlYip8jXAIQRsfmYr67Xf1xeM/KK/dL1jyMwyMNtGlyTIwZyxjvagKAFkDtePSfZrKLNmgokDsrEb6kZQz2CqtpkTSL3FbbfNv5vI+FkR6TEvW5uQLZV/NSNUWQccnpB9ce6/wDpvl5TnI/MWTQiMetiy6qvUPM1Fdm0jQVHHPc7kFyvraxAAAfKNv6Ae22KMlfrt+QNYORXoP8Ak7f1wvLJ7jZq3P129vrjOJ5yQJk9QNztv3I/w4EOxNb1VjayNv77cG8MsQBv2vuNqJW9/Sx/DCeblrVTBdBX02vbcWAVJIPpi52w5STtR49QvcAruPW7IAJ5ZTxvthWVihGzPTUenUdgdLA99tie3G+NFG3NbnUaFbH4ZP0B23GxrAZ4yVoHnUoJB3bey21EjRsTQ25N4c5FeBPQDu/y6rb3vSDRBNFaJa72IwmxAO42TQxKuNlOzLW1KLsEgXXvh5ulqLAsdR31jU0SaH2+a1F77HGXHTtF+IT5sbLux6/iWm/DNuNRF8Cu/e5UXivmMu1iwpOndnUr1qwKnewvKqVsXq4wvmWOpBbKH8xTrYEEb9LkspAQP02L6tu2GJJR5epiQr+W0pKgq/mDY35fWwoWABv9LxkeIaCs2tr0ZipAQ2xbWNfTp3Og9I243w5oskPQIzEJ0h5bVr2L+VcbagVdLAs7UTV4XXJCQB+plmkVD0sCrWygyKr6aVlIoDg/lg65cszqGZg8iglfN282MSeY4E2ym6Neh3xTN5Q1I9SuyWoXYtKLj6kLq5KU5NU3HODR4s6CND5ZuiGeJ9QRQHCakplAYIXtfi7drwPNywkSxvoDvCJFLSFykgr8IFmNXTbXfUB2w/nPCUj1hQSBHI3nCOEBWRmAQ1EACQBybJbbAcnIhzMKFpvLmiBUecQFYht201ZteBQs40l+s7PgWS8SJWF2hYmMvGVjiP8ApOtCjVdJ7XveOS5lVgTLsHKqb1sUiYEG1oOx7Eg/XbCGSkiky0nmqSyPEWdnYsQz6WA9AFrYe5+mh4sUiEj6IaSZTl9IWihButG7AbHfuBi/qKT/AOpMZp2Xy/8AuFKsgDybeo0LueTfucZvh0ZJZYWlclSGCRgdPeyzY9Bks+kXijUY/Lkbd7HBXVs10BqIv6DGR4FnVizegsoi8xrO1dwDfp+mLlQBksvrUBU6SaXzZqBPoFGxwx93dNPmNFBqJChUs7GucdgkjdEXzEUwzMeogWpN2p74c8az8GZK1KieW53buvNjDH+imd8NaJHeeVnCtQCtV4vlfBIZ0jlUFQWpgTeGPEvGMvN5sRk0g6SrVsSOcLp41FBAI0cOQ9msA7L+ITiKRkVFpTQ2xMN5jxXJSMXZiC3IrEw/8S/yfG3miGxib/8Ac4kbxk0sLE/7zgediJkaheGPCV+P1Axyp7d63Joz5ev/ALLf/wBD/fA8vCrkhYOObciv1wpGzaxzd49Fm4w33hUHVSkDv2vFSam3GXNldIB8gEE0CJGO/wCRww/h5Gr8GNiosqJmLADna8dyCvDHcoKgupUH2resNeSEzMmY8yPyiWI6xZDDgLz3w8heVLjKHSF0RWV1CIzSWQRfF1x2wKGUFoV8pKk+C3lOmzp/b9R2weOWN5Ypg5tUooEYtaggDYVvtvisGWcxxHySGR9WpyEAXVqoFiOT39sA39j+DHzSiiKJFMjA35x0lVMmqhKATQofTH0D/wCluYI8QRAqaSrAFFkHSEUqTqlYDmgK7Y8h4fNo80xmAAyK40LJMYwNiDoTT17AsWB5A5x6f7D57y89Cra10nTTUi9RNKsa6mPJ3d9ttsPOk29vtoYEevP6d/1GByR7mwOR/Ufzx0yaeewH88DD7gbGtyPXVx35xnIm2fVGA3uqsEj/ANp29C3/AM4FJELNha6QdjZpgG2324HffuMMvMNNEAgC9xdVyavfe/TCs8t0COiyzj90mx29bP5Yqaz5eMR4RRAAuiGGk7kChQvaiRfxYRzEbjWWAC+WLN8NxdsKIu+fTjDyTECzs1Ej11HdhdbC64v6YSzqqQQLpgi9IPGq6AFaQPi1bA4qajleOCPlgWPShZTe/aMnv1ag2m99lxmLAOnUkStpJAcqQesb9G9+XZ6drO+GZMwFBYkmmtSeAU/CXjeyNwKb174FPmGZ5QjUVLRkKSbaagTuRwexNDQdtsOaVvEj5atQ0Cg8tWFIK6SYr0r0gsQDW+xs74H91RnIMRA8yPq8oUVKkyVcVhdYrUbPV2xoSSljG6UyeYGXUV0kqGQJGG+EUrHYE7c4zZY+mOPQrMwRtJjOwUnW4tQSWbs1DajeLidjpyEVRl44gxKiZfwwI16rZSRbmtOwLb9sYmXWBnyqkLUm0g0QWDrK7/h9Ioaqq6r6428u0JIYhUR3k1BKLFW6Y/LKE6Qo6jVGwecK5mZQw8wuoCSM2mWVV2vy1Gs9TUBxXxb3WKiaB4f4THIqdAp0dvO8qHTGQxVEP4VXsLBN9W2LL4NE00UbK0YkaVaMMBLCOqazENII1Hg8CvXC+RywljiJc63dgxZIn6I01uVBQm+ALPN4bj8Os5dtWlp6CAxLqTYkktG0XSEKnYX1YdT7I5LwxGCK1B3y7T6vKgCqBekaTCS10LOoc4FlPC1dI2V1IIkaQ/d4RtGFJ0gpfLabP1rDGXimMCKmh0lfy1jinmHILH4mZQKFkdr374rFFJEY9CyOAZEURSRzLZrzFKtEpIO3Jr3xpKzqmW8JWWSBUkVFmUtpeCIsKJG2mMA7C+2FPuCoGeVx5YlaJBHDFqYqTvuKw5lvECMws1sDCCnlnKkKg3FfhM1VZ7YplM3GY/LkMEoEhkQrMY2BPIIdaIxfaO3c39nkhYGeWo2oIVhXVZF9Q9vbCp+zcvnPGGipTQYoBdjVsPpjczeeWejmYJRok1IYWV1IqqYg+vpjGyPiIOeeVwUXqIDfSh+eHNLaxosrK8hRVjJBIJ07bbXgviXhc0LIhEZL8UMKwTnzNiw1Nv7749T4tIDn4FsbBRvhn5Vnx/ZeYgEmFT6EcfriY2vGctmPOfTGxF7EDbgYmCYj/k5PimbkkYfCEv3F4Viy7Kb1qPzxzzYr3DH88E8T8OCIki/C36Y5n9d6fod87tRmH/im/wDHAI3Qtt5rsfQ1eGooRJk7AGpGN+tc4S8MtHViCA3Bw+ymZT0mXai3kaqHzyFiB9AcHVNIXU8MRkAKhYtRF8We2AeHZOVMxq0nTvqY8FTi+YMUwUayrxkrQUsWF2KrDkTprNAworZhpXYyMrKj6AAN7FDuDeM3MeGsSyKC7KQyk8lGF3v6Y1M9mS5dZIx5R0kGVtBBUabob7+lYpmJPxVZtYMiCNUjUxrp+HTrkBNEdwDh3BLWj4O9MhEyRDMPHKFLFVYx9MiNQNhtTUK5XGnk5gkwYdBZy9SIA41MWYBHPSpYA+Y4AAoAMTWMDw+Wo7jBhkZnRBHQ3QBtDyH8S2BoaSMaUDLHXUPKkZ5o0LdcitpIAuy8oIMdHkm+xxUTY+9+FZ8SwowIJApgP2l2N2AffgYYc/Tb9a/ud/7Y+bfY37QeXIVk26QGUbgV1GjVuybs7WfjIF6LP0Xzbqj7jE+Lzc+ee1ZQO9EbX71/z/LA9A3O+qh+lbccA1/DFj/n+f1xS/5dvTFSMbzDacggDa2J4HTydRrub/zbFXdq1GgB1733s9/iXi1HsMUlAOx4sGjwa9fQVwBgLNVt2qtj8x9Bd/kOBi/FP/IXbzFK7Bgqsm17vV2wXsBV3dV6nC0LDpB2kXTq4ssTubokaV3FVZf2wzrFMNIFcqyjjYkUdtRajXtucDY2G3LCydyD1EbtuNI0biwKF+uLxPkXfM6mWMM1yM46r1IgBUHk6SVu9hteEYSTUkZI2MKAEGlCnqroVaXq3JotfcYbmVTqUrTc0CaIoBFo9iOosVF173gU8ATdW6dBB26LagUF7WxHGmwACfZ5D1d5yFelZVaNdLA6ljCrpUpxGvSSbMlgkHCuezaaXdFIUx/IvUZCa1GVAVACjs257b4J97ZXOpdRiUqSAdKKd62GmwaBsKKWj64GuajIiYndD+LK/UxXk6WUsAWJIrVYpffC8T8nBAruCltpMSdJVz5j2zN5jKxCqNrFWR2wCWV1jDJJr82V0TSzBjtpLapdYFigdIA352xTy9ZhRT+JNZIkJNKT0jWgEm9HlqqiedlpoC/7bRZckA0GjKhrNEBXAJ9mO4xU4pvI7lPOgkiRQW8gM2kJrFSju8ZJuuCE/jgGTzwSSJVUiKAOSquWZnO/WulWrUF5X5cdOdEqSeYdnmEkjRDVaKKVCLDJXYla4w34vmEcTSkL5HldHwkvK++pTza8cj4cVImh+G5u/upEwRULyZj8QK2onUQy3ZB/Mb4X8PzMUkebneGMgaiCwslnJ0gA/DVjjA/HckqJllQszyqWImKmga03fw9+/bCXiGReJVjJIWXrCxMWBI76SL/gcVMpY0cn4NAJY8vpfzGj1vIrlShIsCuMRPDpRIsBzCmVhYSRbHrzzeA5fxtkYyeWryMFV3UnVpFX0HcGsFGZjOZlzZmUgC0X5rqqIPGHNKysmRxrZHywLISCYyRuPpikhgZtRkmjccFt6r3xp/ZDOu8rEkBRbsa5J9TjFaeObNM0ppGY7jFaMeoh+0+ZCgDMwsB3ZNz9aOJgUP2dyrAMNdHjExGcf0f+3xNvDGHJUD1vDGczI8lYh1EG7GKxQ6qKrt6udsFSJmJVXUH0Axzs/Tt7+1PCJXjDdNq3qaGBZmmNvIBXCrvQwqCQ4D70d8OeMZSnQoNnUUB68HB8P6tHKGUkKz6Bvrbb8gMH8GzDSMQxpUUtpSlLVtVjfjGfkZNDlW4PScMFhC6eUdTi9Vcf7f4Ycv1NnxseCtDMxk8sRtEwJ3JtWtbOrkqxBvASkvlzidjSnWjs19YO2mzZBHpgbz6VcaY8uJBTcs5B5AHYHA/DVjOpgKSMDW7jW2+w0p8I/PFfxOfT2XzdaZEWOOOgztMtjzQSdUajdiAdqHreC5JlCyaS8bJoHmMAX/FJOrmoorIvRv1DffEyrt5TTRnziSLDqCxRdmjAo6ex6e30x3MJ5MkkaLZj0rqlHQsLjUEmo7EWFrm1FYZNXw7OlEpnrSpH7RjiS/MokEAj/TA7mQEbmx7XwD7SSMgBpSvSR2U1YAN//IKkfFj5rDnVZ2etSOxuT4S0w6k1gf6cV/Cv7oJujjVin8tRrUovQNL2oGttbbi6UJGVBro800aIxcv1jz4S9PpkP2iF0wo88jtjTi8SVhz/AJ/nrj5suaY6QVuxuAAWWwQGvfpIUm+q6ar5JMt4lobY6OPiJ72LF0dqrTR9ffFyz68nL8P6fSTOP678YG1cm/Yj/O2PNZTxBtr47E16XuO1gjGnFmzxuvej39Nv+MazjHmvGw69m6323PFAVXtf9cKbcDax1Ei/oAO+9fzrF2mB9j6Yq0gN6rPp/nYYqRPk7oYIQdwDvsGpvU3sxAvbgc4rLGrsoTZ+nQd+1WxqgiiuVIs78YjK10BqAo6SCePTav8AOOTheaRW2O29k0LJPYKu3/kTfuMT461nLC0IEZYgaole3aiVY/LZ5oMdQUiiRucXOYjKxliSyli0jvTFTROjQ+9npAUkLRvnEE+lQNVKOAtNTGuocAtW3UduxO4wHOBW1EE0QBbEfiP2sdz2L7Eeo4w/HR5ANknSmXZyhLEBUMavsNeqksg7bKx5vAvDwI9MTpa+YGmr4iqi1UpV6b3JFgjF5ZmFrLbEsJCjPuxqhbb6hXymj6XiIwmVmkaMSNbM2n/SVdh7htgFX0w8GirIs7RpJJqkZ2kLxMKiQCgoatlqyR7DGaMn5xkdY9UaEnzAyK+kdyPhfb1H54FnLUBgzDzVI1VRZb31gc3XxDc97wKTOeVljCoIaRrd+zKOACO3rhyBM/rzMolaTzRsGCjS4Ufuf2sY05PFdbZiWMNaIsUK1uoO2quRgf3Qfd4Y/LQTzEFSBRRR8xPNnCU/R1+bqAOnzksMp9GHzD3wxjb8U8NRcuk2YLF41AbSQGLE7An2GMTP+HGo2UNKkgtSRTD6kYu04kjWPMSMF1ahIOoNfr6HGt4h4qq5VniPTtHGfpyf89MA7jz+WlkhV0j21iiGFH8sY6wHWFYVZHOPVjLM3h7STdTX+Ge+M6Lwqfyy7UygXRO/8cJUsei/6rHHSAghQB+mO48SREd9RHteJgLweJ8UsotcemFvC0bzAQD74mVzElUBY9xgrlj8T1+6vP6Y5v8AXa9TAvGCPMNHDcPiDlFUJZF0x7XgSwsBaRX7t/bBcrCWjaVyTpNaeME3RcwmYUXd21H0X+p4wdZW8tmjARQd6+L8zguR8SDOFZECNtQGKj8CZ42+A7H6Hg4ILv1TwHOKkwMm6OCjk77Ntf5Gj+WHGy5ybNrplkLIUHdOzf2wlnI1YgR7RqK1sKv1+uGspTWyt8AGqZ7JX00L2N8YcK/s1EwEaJHriGrVd6pXO4GhBWkAdycDzQlZXVQYzEdZiYdbA7+azHeQ3V3wKrDmQyylHeOVvxOlnag0b8i6+VvXHWM6RRq9feYn/A3BYp84c3/p+hPqe2LxEvYPhk5jk1R6VkLFZopPgUAWWb0AbcHtx7HW8LhjIRUkTqRvIDltTEEK7vXBYKVCgkqtbHfGF4jmC3meWVclg+YZRs7XdKvPlKf4nf0wTw/MhRaBdetGWGQEqDzrXvQ2P0Buxh8aXKdPQ5eQxWtJuAABICF0qT2YRk/ii01AHVexIGGlzgDUFYHSgOhWLWwlYlmcFjaoLavQdicYcebfXpQnQ/TW8bN1azKpqjqcliN9qFbDF/OUNsoJ1iOpSi26JMGZbOhdPmIR2LVtvi9Z3i9NB4midI1MpC0oYMaYF6cqGJJ0k1vtpsnUa18tn7IWiTsbpgSaLA1V8Xv+4dyQSfGZ9W0jWjatJJ81WC9Dj99j8LuTTcURzjQyMrAAABaBHTKW3HUvS1kWNS/+W/vpwrzfk4fXs4ZSdiQD9P5AD/Kw2k/ymv4c/U8489lJTpBCuq82wAFGt9gL4B27Y1oSGG1/wqj9bx6J28XKYclOkbUQeef+LHOAS0RaruLLNdD2odq/X0xElG+o2fp/fjAGkQHcFh6XXPH67YeI2pFPtpCBnbYFqoD2XgH3OIYmGlo1Z2FgPo4Pp3D1yCNxXcbC2aGoE1wN+mlFbgWdy3off0xp+ETJ5ZlkRpJIVTywDYomlZVqloiid6I4vEc7nbb8fHbjz0kiULN7DoAtnY82SKKnkEevrhLMxmJqJUkjexdDsrj+FdxhrO2jAjobfa9WgntfuN/UHHVl2B1hIl3Ycs7dww59RvtiiUyGeYFmvVO50InyqOxI4IA4wsMspLojM5AJfUBoJHNVup9GwKSB1AlApL6WBsrfAruO1YayPiIRJAsYsUdt9ROwPsvthKzCOVzNEtqbSUMZJ3aIHjbuvvjWSSCHKHSVko7WNmc+x7AYQ8Ril0oxBac2SANwh7MBhLLzqth0LR3bJwUPt7YDzT02Rk0RyRx7yWXiHFetdsKZdytqg/3wSf0xseKeO/8AbB4+kyHSP3VHa8Vn8GlkysZfeYnoPevc4Q1jeOePvKqxBfLRfl98Oxs0WUok65OMI57KOpCTrTfK4/kcBWZ2mjWXhTt6HD08+N/KfY4MilrsiziYdzH2hZWICmhiYEbyfBXzDNtdD2xp5tfJRdA3I3bGZ93OnVwMPR55WjCP2745cd3l/Ashn3EgJJONCTOCJyDur8jCkTqu8ab/ALTYBMyg2Trb9MPchZLTMBiDWiFj21bAYrJJqcuw81z2A6R9fX6Ypkh5rkHYDfSNscm8QdWpQEC9gP54BnZkNUXmONTXSr8qfljRyGbRo2k0DYaZkAoFezD3wvNnFVFcrayfEv8AUYBrGnSFKI3yD4n+vti50izRYDGiSCJiVcU7uKCj0A+ZsMeG5QllVo2WFgdyaMp+UM3yqTiuTyriRGcIwjNmIGyo+nc98XWKZZzJr1xMbdmO2nuCDwQO2HhWuZdS7PG8awyxqzrIo0gBRdN2YHscDE7yAEBRNJH5agECoxsdiPifgb3QPqMTN5p9wWdkJuGMjlRwzVvQ7A4t4iQGX8ASq1XJuWkY8mx8J7BfbADmYzqtqklEkerUGgZdSM4XbyzzGbIP8jgaTGMGNlbSqiMyqobTJet7B5BJ0m62UYJLO8btG0peDLMsqhq1eZp6EDckgmtuwONHIwQjygYMxUgX/u8vISS7bt5kbakIDE7dJ2w9LGbIqhW0OLRdD9LKgd3oUrfCdCkkgVscaySysGkcauobiQOqlmFOvJUX2B78VjF8TGgkyOJVadxanSXEX4YcqL03Zq/Q4YyJgBj8sS6vMU04FMtixYNGq9MXxrLnHpfD0GkdSJu1AhbYaiLB1A+35Y1MnNVjcUe/1P8ASsYfgWcsAM8BUknTIgJWzZolfzq8b+QLO5pgzXKfw9i9eXsNuDdj6HHp414fycfZgyHnf++CSEVtvXO2LZ7LSaQzqybgDW1k3f8AKsTKQq1bSSMOUUUB7Fv7Y03ph4iZbNpGbcO7Lui6qWiAQT33B4x3xSBlAktKmtozHa6W5K6TRAN16WMAlzsibBNBVasizoY2ASdjR2Dfli2Yy0rgyZlym3QSQOOKUD6cViLO9VOuiz+IKF8qFfj2Zn3Jv2GFJ8kYmUSgG9xR+Iem+4P1xbw7NOr/AIekFz8RHw1zX88dzDRuTo1yOASZGOxI349MVRJiZnMqyhpeq/8AThXYAcWaxmyFo5KQlWAtfUXuVPrjR8PzaqygqCKLI55VeSvuQbwtPKMwX0ppABIfvY9frhLnVW8MatWancmjQF7sfQ+2ELmndpVW9969PSsKTnUuof8AkPf1x6PwiNMpD58jW7DoQH+eA8xlZXNeXZ0B0vrjb5T6jHpoPtEGgkmqtPSi+mPNt4dmZCcxooNv6WPpgOWnVDbD8NtnHocSeae8MV5opWlNryCex9sZEOYD9D8/K2NjxnxmJYliy/w98HyOSimhLFNNDn3wyZgzUo2oGu/riYznz7KSoo13xMCsrwkoaTeqUcYoSicdR/TBMxlX0hidj2wjjl3p2Z2ZSfUw1fD6DB/EMoANS/DhAisaPh+eAGlxY9MOZ6ouzuFo1aPS/HphwZhJDfl2/wCn54Fmuo6n6R2Uc1jrRSFehCq/5zhxN79rz5itz1svAHwrjnhef0zB33va/S+4xXwzOhNSOLRufUe+GvuCANJqBWjQ98ObeyuTqrR+HukodXGi78y+39/bFfEZl1tLXSx6Ev8A9xHpfbCUI0rqff8AZW+/qR6YYyrRS2spKuTs/b2BHYYN+DPtPxSymJWy7dfxS1WuxxX7oHYYNms9I0aEExzuTr0bAoPmYcKcIZzw1svGr6qcvSlW5FdqwrmJdAom5G3kJ9Oy/wB8VuJyX01PDc6mplQhWVCIWY8yE9Tn94jj0xpnO5jyX8/ZyAsMqNpd2J+YoaZQOSRjIgXKS6WvyXBGpGso49j8v0xzIw/iMY6LOxSIHgA3b77UBipU8o08vD8DedFFGq+XGXS/Mo25Io7FyRqPoMabZ90+7xNHGqxyeckkTEr0i20gnpBIBPuMZ2QhikVYiVlKWFolW9SAeDvijyqVGhGVQfLRSbJ3tz9TsMaSMqb8OhBRW0SXyaW1P0rtjSyji73CBqvuLHH6HEeBg+sZgxp2BDDSPSsNZeZXlZgVGsuyXtvsoJ/njbj083PtpiWLyyPxC3YkAUfrfGC5JtdrrZR8XSNtwLvcYSlZkU65Q1gjSCd74/vimVljIdXZl3BBAvgVX641YY0c/IFKhTa6WU72aNk3XHqMDgdgFqMyOwsMdwO1flWEzIivHpDab5b5ux/TDHh/iAhj6wzgsQFDUBXvgLAvEHKSEigy6WIXgGurGhN4nEkQVlGphehNhv6nCGclDKjmMIWLKa7qeD9QcH8FnRx1RrrjFGRuABxt64k7OmfmuhgVB0kB1U9gdmXFJPEtemONNKHkLyfzw74qY3JeOQu6DqFbae9YRymfGX1FVtm3RvQf3GCGL4t4YIArgmm5RuQMLeHx6p41ckp8t+nNYWQSZlzbW3ucXWN0PluKZepcJUjW8U8ZllnEcNhVNADv9cJ+MRiOcqdg439jj0f2emy7nUg/Fb4vbAvtAmWLGM7yH5sBS9vHZfIXMqHYE8+2PS/arPrDEsEfpucYEqMLW+pODjKzM7MbY74NX46ssJO9YmOR5lgKGO4SmG3wYyssPxPzxMTHP5e46XD1XM/8ZwTw8c45iYn6v/yJlN5De+NXwlyZSCTXpeOYmL4M+bM8ZUCU1timQ3ZQdxeOYmJ+rn/VTOHrOADHcTBT4+jfh7EugJsC6vthaQ7n64mJg+D6h4x6Pw4dY/8AwH+WJiYvgz/J6KeA/wDqY/8Adjd8P+KL/bIfzs7/AFxMTG3D0w/J7b3gkzOjh2LDQ2zEnt74B9nxufZFr2x3ExvHlpzxJzpO55GM7ufriYmNJ7ZX00R/pp/vGNH7PoGR7ANOasXiYmEGd9oG/FA7A7D0wuD+FP8A7hiYmAT054GOpv8Aa2EZ/gH1xMTCvs4v4N/rL9cbX2s/9Qn+3HMTBR9V+y20kte+MWVicxufmxMTB8H094n/AKy/TGH4h8Zx3ExNXDmVUaBtiYmJjQq//9k=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sp>
        <p:nvSpPr>
          <p:cNvPr id="5" name="AutoShape 4" descr="data:image/jpeg;base64,/9j/4AAQSkZJRgABAQAAAQABAAD/2wCEAAkGBxQTEhUUExQWFhUWGR4bFxgYFxwfHxodHCEdGB0eHhwbHCggHB0lHBwdITEhJSksLi4uFx8zODMsNygtLisBCgoKDg0OGxAQGywkICQsLCwsLCwsLCwsLCwsLDQsNCwsLCwsLCwsLCwsNCwsLCwsLCwsLCwsLCwsLCwsLCwsLP/AABEIAMIBAwMBIgACEQEDEQH/xAAbAAACAwEBAQAAAAAAAAAAAAADBAACBQEGB//EAD8QAAICAAUCBAMFBwMDAwUAAAECAxEABBIhMSJBBRNRYTJCcQYUI4GhUmKRscHR8DNy4RUkgjSi8QdDc5KT/8QAGQEAAwEBAQAAAAAAAAAAAAAAAAECAwUE/8QAIxEBAQEAAgMAAwACAwAAAAAAAAERAiESMUEDUWEigRMyQv/aAAwDAQACEQMRAD8A+TZXLBV1NhLOZkuedvTDck7qKYah6jCcsqkbLRxtfWMuPvVcvmWTjg8j1wzpV9x0N+hwbwvLCjI3AxQ+IqTTICv64J/St29LysGGmTpYcN2OO5bw0L1OwocUecWmFIHA1xk1R5GFWywYXG1/unkf3wfSnpzxHM636e2wwcqQF83b9lhz+eLeFxoFJJHmdlPbCfiAfV1n6UcL+n9w5nM6WoSrfowPOJF4UAoeVwgPA5JH0wDKsShVgTGO/wCyfXD08aSaRI+gqKDUSHA7j3xU7K9dRGgChQH1ITcb/st6H0wVoYZZNTllc7NGBZZv3T6HB81kVSALqCIxDan+JvcKNwMCgBjkRjTOgu1O0sfej+0BisRu+ls9CxKaPLUxjpj1Wx7ke+E8t4fHJKNT+XG4JUn25Wz3B2xpeF+Hw62mWRnCHUL6dO+2tj39hgR8OaUN1R6JXZoypJUSgX5fGxYcXsdsOz6JfhTxKaKPVFHCQ37btbetgDYYZy7xtayawuYClTGtkSLsRp72fT1xqxZeUJCchClPGNcr6SyuNnUljS0R6cYD4hL5cpaILqh0Zjp+EMNKyhSeVsg7e+Ab8dl8G+7xSeWJZGYD4lChdJuytknDkGXEpeKRPwjpzCsrgaBIBsCdqN8eowp4WsInGZj+9ytqLCNYSeeVZrojetu2Aw5pyoRomZWVo2QfEAj617WNJat8VKz5StHOLHEsaRBiolDlmZTvsK6cP5HKfeI6GpDGzANR0mzfI74wUCqpVI5QWZfjqhRv05ONvKZi10CUxFHcqd6bUb3I7424sOfo6qVpjZg7LrJN8Cvfvh2LwaIwxuZgHf5ewPoT2wjmW1aNTB3CtqZTz+z9cNZeFKCvqHve1kemNo83Kk5cmYpBqo1uCDsaw74V4n5UTg8lrqvi9d6wvJlNLMpOwYLf8/0xpy5h0bS8atGdlFdu1Ed8OzU70WzzZaYDykdZiQNNCvc2P7YFLkpXk1xrqSI0K9uaxMwqxPI0f+1fYnn+GGPEDJEIniJ0BRxxfe8LP0e/sp/1yRJGJHSeUPGEmkDM8irV7AD1ONPx1hIsTadMjDce3rgXg+X1yaV4jBP1OFTgEMcmXUl1PVwcNZPxlHiKTbkDY4P4f4l5rNDNvZNe3tjDlyH4xQcA8+2GJ25BGEDP27YnhElzBm2w7FErHU3+mn6/8Yez2Sjlh1wiiMI7VpvtGVYgNxiY8e4N747gPHi4cyy8H8jgxeN+RpPqOMLzRaTyD9Mdy8epgMcx2bntowEopUjWh7jtgIySselxXodjjmdqMjQSD3xT7yr/ABj/AMl5xX8qJvuNVtLARIekcnCbzQq2nSRXzA74mRtCSnWp5HBxFycTHV5mkDlW5w7dKSRbOotgObDC1kH9RhQZOnAc0p4bsfzwwwM7hV2Re/oPXA5MyqsVUao/Q/zHphU5vox4oGUCNdOj90g39awWDw1wulwGFXpB6072B/MYr4YqRuJV603B/ajvuR3r1w5kPDh52oTLK3xAqTVftPfA9sVJqLcgb+VMyGZn1ABRoF+aBsKv4T64YzccTSRxCTyip0xgAtpYn5m9zzisCoVkCStIsZ8xl01RveSM9q7g8jGv4bM7Ss0MOXWXR5jZogta/Drjjbhie1Xd4oqzswqxrNHMjKusCZIyNUcq7BhexRh/AnAc0dMXlqFy0RIcCQkyuVHSaHG/sBvgX3mJp6BlKyalnlkNsxY7OV+UK1H1xM1RUPmH82QEp5alVYUT8ZrU3GxAPbfAfocTqPMk1xxSTJHIh0kr3WQADVpbUL3/AExaXNStGqt5jDy5gJJFIvUuoqt7kDTeJ4KraoqqMh5E0urHSjL5o02QbNOBVG/rg0UUXmKxOYMhJUCcrbq6OppBbLRqrJ5w56K5okrSSGCCfONHJojUIiyMKcKU1UwW9JHGJl/DpFZVjkj1RJIZC7UrDzXQkbWRSg78Y5lMw3kwhDm3JQAqJFjqtgFOgsy+lH+GGfDMuroCqprEcagy6tNMHdltNy3WOewxUjPlchfK5d0kTXKroDr6ZNQ6Bq/pj0GTzGZihVTF0gk2VBBDb0feyTd98ZRyyKxGkISER9IYgMzaiVDb/Ao/jjXy6sD+HOSRSAbqSPhA22P1vjG/CPL+Tkvl0EjWFCFjQCjaq3O/c8Y2ssAFKlSCqluoWNv19vriZHw09VR61AAQg0SFJBYC7omzweMcnYtSgsV26Sb37D3xtnTzW9lctHqcXWogt1cFjuL/ACrDLu4R7BjZRdj4TZoc7WfbBfJ0J1x6gSSWBB9O429dsBnbawzMo/01buwG5r0X+f54MT5dlMrGesqLZB036n4m9zgyZ8mN32Vl+IEdLfl64bgkZPLKjVGQBsNwx597vGd4rMSzL06VbehWo9gcJUulIw0rjUep/wD2qPQY0/CZYS2mIaHXg38WBZBUSQAk+d6n4Tfy/wAMDzEcSSeaGog/6ffV6fTCw1vEJ4A/mbiUbaff1xlMrnpUW77n2xbNT9RdqLtvXZcOeUyZbzVNsx3PpgMU5AnLFKphvXrhf7MzFQ4b4cP5bxC4fMO9bMMZc+dD3pGlO/vgEZmaiJdiBsTtiYP95PyqSO22Jg6Vj59L4aw3WmHqDg3hWlSdex7XiZfJELrL6PT3wfSxUUUkvt3xzZPrr270TzcIstrB9BhnwvLKEaVxYHAwtIsZNENGffcYbiVgmjaRP3TuME9i+sCizCuwBSiTsy7EYIYWLMjxtJp+ZRuP747lWhiYPbFhwrDvhnxbPvGqhCVL9bMO98C8V87T9yBZQmNH0KJUPJ3DD6jnCeSyhnlpF0rya4UDnGlLli4R9QjdVuRxtt2uuTikyBQJNYptvOisH6Om2+DBL+gs1KzTKsC6Ai6V2okd2b1s+vbGiMv5bBtMduKZQ9xTDuoYfA3thWCH8OXXJsxAWYAspA7MfiS/cd8OxiFIoY1j88MxIBJVXb4WbbcKo2+tnjDhUJWuKRUiMUKH8VA1yORuAzGiFHoMWTwuR46kVVGoGKNWXUjNvoYHqVZAponhq23wdAvnpLo1FWYwaiPx41tau78xflf5tPqMDaLVEPL0hWJZtUyl7FjzJ2B1LRulAAs9yRh5pbgjqJQscYkihcA+VGourILSP3Ar5ieOBjseXLMxIAYqQ7AaX1RaV6dRAXWjI9n9440VbSpj8w2aJ8tyLYbuI0I1lpA6MVAUhg4ujhfL6yxYhgymTspK6Y4FA12VhYA1qJJB2Nk4tG0snhqnoVW1sULB3JBIZmFOFBNxrJekcjbBngAto7DKSywiNbs0sdlbYnzGXZqJCsaFYP4Zk6DMyrWtidepwSoCAlnQnUC8pvTzH+eG2ZI3Y6jaEWS7sdWlghCqD07uSuwGqO9yVCG9kGytMum2EYVFnCICAq6qq2YNpBA2HVVHe8VMZpVeKTqIOh4Nlc0ulb0nhVA/LveNdlGm3UKg6TYkAvdlYKE01eknijGgJuwDw5MfGSV1Eqza9Nk2S2lmIVtJAG/DljR03pxjLny/Zfw7c/6iXup3I3oC1YAhQANANVQPrjVgyTNQQFiCfRiexNgfDfB7m/TBAruwR7YDbSyKGGkDYMLrYbke+1nGrl8oqAXve+1FSw5GxBWr/lj0cY8XPmtBSgWASlBbBVtuBY5/OjiQqL1lgGvYkbMTeq/Qdv4YOiq56yygDkC64A78VZvHZJEQEDfajRtD6GiLBHNc7dsWw0rM4TUoBXUKamBWuen1J7XxZwF2kiIlAFFaFbhAaIH+c2cNR5MksBp1Lvpbt632s7b9uLGFs2dBOhtIZfxBYYKT2HYmu3a/bY6PsnmM1fVHcbH46NL9fb6YFl0UIXKa1Ugab4vlj7nDD5coscpUGOwa7+2r3OO5jPqR5q0JPhkjPDj1AwK9dK+KmLockg1akC9QHY+hGMfN5glmcjqPb9kf3wzKGcgUq6RsvyoPU33wxlNMRMUoBMh3btRGxB+uEr0p4P5RTS4BaQnfuMUyeZEJeCa9B4OM7NZdopCvcHav0wXOzFm1S0WrZR/XCpzsWWRNJSOxHyWPfC2TTzpAo2UdvXFvDozPKFb4BuR7Ye8QgEEiyxfBwcIy+Y8SKMUCbLtiY9D9yik69urfEw+i8q+O+JQMyKU3Uc1hbweAmUbEVvjWMcY4SaL1rcYXlJ3CTr6dQ0k45v3XZl6xneKya5TX0xfORrGFA2fkkHEgybq+orqAO5U3gviE0R30vq99gMI/siuVaSQG1Eijm+354bRylLflnssotfyPbFZQfukaxgm2JeufQXh2DLAwoklmrlf1CjYD2xUibQ7LQyJMxUuwKyAakIHYkcDFss6RwPoqTy6NgWNRsA/Qc74r4enmpI0KNEykBdLEqxPCkHvW94JGpRXktLTaRoHplF11RkaWF1hp/iRs7+QRoimOpmcKADGBep1+E7XvXfHclm/MUImoR6iXy60NYNFxC5FrY3Md+tXxgXmMyTMv/ctIAC1lXRRvRjAuuONsFzWXVtCRHzocvFqYIG6pG3YkgXu3ccKgwGbJ1SJmGjVkkBCqxHQFtFiQKRoYEXe2kC/UlzJ5dmN1qaTdnCDreMFo5V1EFQw8wFhuxjsAE2F8rDTK0ja5Qra2VRbqtiRCWBDuoGrWNyI3Bs1j0MGQKH97Y0R2F6WpgGJOth9JGOnubjLlcKw5NVGxJZlYturfGUVvkoKFjut+bthiBVFEqmrsBVAlVWrDbWqLyNyg23w0uQYgqCe53okm6+L1PqPTBIvCT6E/FwLJ7b3XqdybxbK8oQERLBiSdzfG7XwxU23STWq/hBN0QzcBQ1vemiFMgZgGvgodQAJu2F2TZ7jYyvhwBs86rDHqOw9R0myaPHfY7Ydj8K4HHAa997JIp7BoewOKnBny/LGdFkOrelY2pYqFc1QUvSg6RQA7Cu50lXY4WN6ejUAb1MADfCn5R7Cu/HfQy/hyrwNXJPoLreu312+mG3g4uuy8C69LAvjbbbGkjz8vyaz4o62AbnY2L9txsw9q2vnfBmO9vv7Vx6c9u9ew5w4sYA2HB3uq9gbP6XjkuXFEsbK0ACxA78Nx9OO9jFeUZWWlZsyzGlVQwGnVWnnatzV16/lxgEg0At0uPhZSKK+1ci/2hvtg7Tcqqqa2uqBUCyGX251EqffC88RvUasUdI5aMAbqwNAVttZ2bc4cosDnzZ7dhpBIGtQ21M3A7gFt67YoYBGX1ASaOl0qtIJFst8jtq2O47Yr94C0Uoxv8aHYA8EFjxxam/8AnrGRgoIJVqXURpAUnp1PQdl+lXXJwxJpPzTGziNw8TCiWuqPFj9oegwHL5Al4xRVZLKseWoXt+zf9cayZWuUWanXVS8wuBpMa/KLu6F33wnmMxQmhJZ/LcGJ1qlK7bngDSMPdP0DkkjeOQaRGRs25O17E33BwjnaZEXUCUu3HAHYX3ODnMPM2hQHZviCDSGruzcn+WAiGkaSRdWh9JS6C+9DfAeBQZaSTdO+2tzufYXhvwXyoiVmAMjNpIPyj1wz4p4frijaEEslFR+6dwfyxn/aIh5E07uFGvTv1YR6T8YyzQTMqkgHivQ47ls8pgaJtzyuC+KTGUqZSAVFUu5P1wLw2DzH0RjT6scCvnZNFkA2Yj2xMM5vw51dhqJo845gw/KPm48Rk1WHN/XGh4qLhRmA1HvjkkNWWy7AniuMKZ+d3oFSAooCscz47HuzDHhEC6JHYsKG1Gt8JR55x3sejAHD+UzEQiKOWXvsOcZ0pVm6BS8bnCvw53bp5Z9IVium+8bEH+GG/DMx1Fg+rUCriZWK6ed2XjAvGssorrUBVAC8knvxxh+eSaI5aKAslotlRsxY2e29Yue2d7hnwvOeWw8uEeTbMTG/mEEgoDR3oE8H1wjFDGi+QJNUkzr5lqy6UG5B1VuTh3x0xQsZfKSRpXKgNYFKAGI0kUS3fC2emYCVgSY1MarHJUg1N1FbYXQAPBvfDpTsEZVmaeWizh1jhKMaViedS9kUAelsMbUEQpZSwejZlUBCWjauqO6zK2L2pqHN7YTYCFUo6aYl1hYsiyIAW1xyVdCvhettsaqIrogHSgQ0yawEjcruySDzFHSfxAWW15s4qFaf8F8HeeVPL0qyaTSsdNfEroTuY2o9z8KBjeoY+iZX7MIg012+nGw+lD07AYY+w3gX3bLi1AZt6BJAvc1ZIFmyQOnewN8eiKf5/LB5Y83OXlWB/wBGT9kf8juPQ1i33AckCufTjvQ4r8/7a7j057f2+uBhr/z/AA3vipzrz3izfuwvjTt2/jz798ckgFc+lWfX+npxh+cDez6cbfqPTC8q80Cwvcb8cntse4Hvi5yZ3gVJFdtu24IPp7fUbbYFmF7KCb4u9/Xb19xx+uLyIRyR036HUo5BBPxAA3RsA/TFc0u2gkbnSDbAl04G4obEDUObHvi97LxJGQ0LalbbVsa46TXbg0eKur2xU1vfxBeo3elh01oAsj05FfpcxKerdlci9NHdhevTRrQdQI25FHFPPTSS1XpAsEFozVMdzdXRHfetrw/I5xc+/EVoHK6QLtCRuSARQrfkjY797VaPUUVqTqZEWiQG21DY7EkigSw39MXzsDsGDbJ0m2GkKRQJOoroLFt13+K+2ATO6DUz6esJL1sWQgFVJEYXqKqd7N1ud8Es+Hl+rSrHGVDoSrMY+vfpIsPHQHqCaGxWu+AyZoddg63j8tgeGI2V9ABkugDWkb98Egya2RuVYobUiP8ACkGz9NXpOzaif645miAGaDQSGHktGgsKw61YhaAHZibO/qcPRhLLxPIqBeqtSR6yEDfMVAUln3Pcgb1g2XyKsYmL6wbjIIAWOUi1Gniu3HIx2TOBmKhbBkEiKr9SvXVXlq+xNmtvywKTLOzSBukSyAkORGpc2VC7Mx7/ALPvik9g+IB0gWRh5cwcxnpCl1HUDVDgirGK53PAuZES1kjAlDWq6u5B/qMGkyMhy8soZVkiNMijUwWyts7Etdg7XxhZYIpMuzKGaSLS7sx3YH4huTsP6YqUui765CtIxvpULapXpqO5wxF4cXDKsyjQetEFUL337408m7CeRt/KZA6kklRW4A7A9sKwSwpO83mp5bqegbtZ7V9cB6XzOYGXzAiCLo2skWSD3vC3j15aVhH8L02DyZpZtBaGQsmwI2BA4vC3iyvMwaQogAoAte2Hg1rZdldVY9xiYwUhiArz/wCGJgwPC5Z4ZDpRpUJ4s2MQZbMeaY/M+Hck8AY74R4Y0c6NIVCg2TqGHctnkd8z1bsKU3zjmyft2LcvRdXshRPGTxRXvhWaVhL5Twws11xV37gjEj8AmV0LqApIOrUKrn+WOFvMzYo3vQP0wsqtnwHMSQhirQspBo6ZL/Rh/XDmX8Q8tQFlzEaMNvhI/IE7flhLxfJ6HbUwL6t1G9fnh7xTw6oIm1KAEvc7sT2A+g5wSXsWy4aykzCIBZNcaklTLlmOkmyaYA1vvziZSZggUPlpPxvNJaQKzfDYHmAAfDV+5xrQwSrnI2GtcqsQJIPRpEe99uf54WnSQlYip8jXAIQRsfmYr67Xf1xeM/KK/dL1jyMwyMNtGlyTIwZyxjvagKAFkDtePSfZrKLNmgokDsrEb6kZQz2CqtpkTSL3FbbfNv5vI+FkR6TEvW5uQLZV/NSNUWQccnpB9ce6/wDpvl5TnI/MWTQiMetiy6qvUPM1Fdm0jQVHHPc7kFyvraxAAAfKNv6Ae22KMlfrt+QNYORXoP8Ak7f1wvLJ7jZq3P129vrjOJ5yQJk9QNztv3I/w4EOxNb1VjayNv77cG8MsQBv2vuNqJW9/Sx/DCeblrVTBdBX02vbcWAVJIPpi52w5STtR49QvcAruPW7IAJ5ZTxvthWVihGzPTUenUdgdLA99tie3G+NFG3NbnUaFbH4ZP0B23GxrAZ4yVoHnUoJB3bey21EjRsTQ25N4c5FeBPQDu/y6rb3vSDRBNFaJa72IwmxAO42TQxKuNlOzLW1KLsEgXXvh5ulqLAsdR31jU0SaH2+a1F77HGXHTtF+IT5sbLux6/iWm/DNuNRF8Cu/e5UXivmMu1iwpOndnUr1qwKnewvKqVsXq4wvmWOpBbKH8xTrYEEb9LkspAQP02L6tu2GJJR5epiQr+W0pKgq/mDY35fWwoWABv9LxkeIaCs2tr0ZipAQ2xbWNfTp3Og9I243w5oskPQIzEJ0h5bVr2L+VcbagVdLAs7UTV4XXJCQB+plmkVD0sCrWygyKr6aVlIoDg/lg65cszqGZg8iglfN282MSeY4E2ym6Neh3xTN5Q1I9SuyWoXYtKLj6kLq5KU5NU3HODR4s6CND5ZuiGeJ9QRQHCakplAYIXtfi7drwPNywkSxvoDvCJFLSFykgr8IFmNXTbXfUB2w/nPCUj1hQSBHI3nCOEBWRmAQ1EACQBybJbbAcnIhzMKFpvLmiBUecQFYht201ZteBQs40l+s7PgWS8SJWF2hYmMvGVjiP8ApOtCjVdJ7XveOS5lVgTLsHKqb1sUiYEG1oOx7Eg/XbCGSkiky0nmqSyPEWdnYsQz6WA9AFrYe5+mh4sUiEj6IaSZTl9IWihButG7AbHfuBi/qKT/AOpMZp2Xy/8AuFKsgDybeo0LueTfucZvh0ZJZYWlclSGCRgdPeyzY9Bks+kXijUY/Lkbd7HBXVs10BqIv6DGR4FnVizegsoi8xrO1dwDfp+mLlQBksvrUBU6SaXzZqBPoFGxwx93dNPmNFBqJChUs7GucdgkjdEXzEUwzMeogWpN2p74c8az8GZK1KieW53buvNjDH+imd8NaJHeeVnCtQCtV4vlfBIZ0jlUFQWpgTeGPEvGMvN5sRk0g6SrVsSOcLp41FBAI0cOQ9msA7L+ITiKRkVFpTQ2xMN5jxXJSMXZiC3IrEw/8S/yfG3miGxib/8Ac4kbxk0sLE/7zgediJkaheGPCV+P1Axyp7d63Joz5ev/ALLf/wBD/fA8vCrkhYOObciv1wpGzaxzd49Fm4w33hUHVSkDv2vFSam3GXNldIB8gEE0CJGO/wCRww/h5Gr8GNiosqJmLADna8dyCvDHcoKgupUH2resNeSEzMmY8yPyiWI6xZDDgLz3w8heVLjKHSF0RWV1CIzSWQRfF1x2wKGUFoV8pKk+C3lOmzp/b9R2weOWN5Ypg5tUooEYtaggDYVvtvisGWcxxHySGR9WpyEAXVqoFiOT39sA39j+DHzSiiKJFMjA35x0lVMmqhKATQofTH0D/wCluYI8QRAqaSrAFFkHSEUqTqlYDmgK7Y8h4fNo80xmAAyK40LJMYwNiDoTT17AsWB5A5x6f7D57y89Cra10nTTUi9RNKsa6mPJ3d9ttsPOk29vtoYEevP6d/1GByR7mwOR/Ufzx0yaeewH88DD7gbGtyPXVx35xnIm2fVGA3uqsEj/ANp29C3/AM4FJELNha6QdjZpgG2324HffuMMvMNNEAgC9xdVyavfe/TCs8t0COiyzj90mx29bP5Yqaz5eMR4RRAAuiGGk7kChQvaiRfxYRzEbjWWAC+WLN8NxdsKIu+fTjDyTECzs1Ej11HdhdbC64v6YSzqqQQLpgi9IPGq6AFaQPi1bA4qajleOCPlgWPShZTe/aMnv1ag2m99lxmLAOnUkStpJAcqQesb9G9+XZ6drO+GZMwFBYkmmtSeAU/CXjeyNwKb174FPmGZ5QjUVLRkKSbaagTuRwexNDQdtsOaVvEj5atQ0Cg8tWFIK6SYr0r0gsQDW+xs74H91RnIMRA8yPq8oUVKkyVcVhdYrUbPV2xoSSljG6UyeYGXUV0kqGQJGG+EUrHYE7c4zZY+mOPQrMwRtJjOwUnW4tQSWbs1DajeLidjpyEVRl44gxKiZfwwI16rZSRbmtOwLb9sYmXWBnyqkLUm0g0QWDrK7/h9Ioaqq6r6428u0JIYhUR3k1BKLFW6Y/LKE6Qo6jVGwecK5mZQw8wuoCSM2mWVV2vy1Gs9TUBxXxb3WKiaB4f4THIqdAp0dvO8qHTGQxVEP4VXsLBN9W2LL4NE00UbK0YkaVaMMBLCOqazENII1Hg8CvXC+RywljiJc63dgxZIn6I01uVBQm+ALPN4bj8Os5dtWlp6CAxLqTYkktG0XSEKnYX1YdT7I5LwxGCK1B3y7T6vKgCqBekaTCS10LOoc4FlPC1dI2V1IIkaQ/d4RtGFJ0gpfLabP1rDGXimMCKmh0lfy1jinmHILH4mZQKFkdr374rFFJEY9CyOAZEURSRzLZrzFKtEpIO3Jr3xpKzqmW8JWWSBUkVFmUtpeCIsKJG2mMA7C+2FPuCoGeVx5YlaJBHDFqYqTvuKw5lvECMws1sDCCnlnKkKg3FfhM1VZ7YplM3GY/LkMEoEhkQrMY2BPIIdaIxfaO3c39nkhYGeWo2oIVhXVZF9Q9vbCp+zcvnPGGipTQYoBdjVsPpjczeeWejmYJRok1IYWV1IqqYg+vpjGyPiIOeeVwUXqIDfSh+eHNLaxosrK8hRVjJBIJ07bbXgviXhc0LIhEZL8UMKwTnzNiw1Nv7749T4tIDn4FsbBRvhn5Vnx/ZeYgEmFT6EcfriY2vGctmPOfTGxF7EDbgYmCYj/k5PimbkkYfCEv3F4Viy7Kb1qPzxzzYr3DH88E8T8OCIki/C36Y5n9d6fod87tRmH/im/wDHAI3Qtt5rsfQ1eGooRJk7AGpGN+tc4S8MtHViCA3Bw+ymZT0mXai3kaqHzyFiB9AcHVNIXU8MRkAKhYtRF8We2AeHZOVMxq0nTvqY8FTi+YMUwUayrxkrQUsWF2KrDkTprNAworZhpXYyMrKj6AAN7FDuDeM3MeGsSyKC7KQyk8lGF3v6Y1M9mS5dZIx5R0kGVtBBUabob7+lYpmJPxVZtYMiCNUjUxrp+HTrkBNEdwDh3BLWj4O9MhEyRDMPHKFLFVYx9MiNQNhtTUK5XGnk5gkwYdBZy9SIA41MWYBHPSpYA+Y4AAoAMTWMDw+Wo7jBhkZnRBHQ3QBtDyH8S2BoaSMaUDLHXUPKkZ5o0LdcitpIAuy8oIMdHkm+xxUTY+9+FZ8SwowIJApgP2l2N2AffgYYc/Tb9a/ud/7Y+bfY37QeXIVk26QGUbgV1GjVuybs7WfjIF6LP0Xzbqj7jE+Lzc+ee1ZQO9EbX71/z/LA9A3O+qh+lbccA1/DFj/n+f1xS/5dvTFSMbzDacggDa2J4HTydRrub/zbFXdq1GgB1733s9/iXi1HsMUlAOx4sGjwa9fQVwBgLNVt2qtj8x9Bd/kOBi/FP/IXbzFK7Bgqsm17vV2wXsBV3dV6nC0LDpB2kXTq4ssTubokaV3FVZf2wzrFMNIFcqyjjYkUdtRajXtucDY2G3LCydyD1EbtuNI0biwKF+uLxPkXfM6mWMM1yM46r1IgBUHk6SVu9hteEYSTUkZI2MKAEGlCnqroVaXq3JotfcYbmVTqUrTc0CaIoBFo9iOosVF173gU8ATdW6dBB26LagUF7WxHGmwACfZ5D1d5yFelZVaNdLA6ljCrpUpxGvSSbMlgkHCuezaaXdFIUx/IvUZCa1GVAVACjs257b4J97ZXOpdRiUqSAdKKd62GmwaBsKKWj64GuajIiYndD+LK/UxXk6WUsAWJIrVYpffC8T8nBAruCltpMSdJVz5j2zN5jKxCqNrFWR2wCWV1jDJJr82V0TSzBjtpLapdYFigdIA352xTy9ZhRT+JNZIkJNKT0jWgEm9HlqqiedlpoC/7bRZckA0GjKhrNEBXAJ9mO4xU4pvI7lPOgkiRQW8gM2kJrFSju8ZJuuCE/jgGTzwSSJVUiKAOSquWZnO/WulWrUF5X5cdOdEqSeYdnmEkjRDVaKKVCLDJXYla4w34vmEcTSkL5HldHwkvK++pTza8cj4cVImh+G5u/upEwRULyZj8QK2onUQy3ZB/Mb4X8PzMUkebneGMgaiCwslnJ0gA/DVjjA/HckqJllQszyqWImKmga03fw9+/bCXiGReJVjJIWXrCxMWBI76SL/gcVMpY0cn4NAJY8vpfzGj1vIrlShIsCuMRPDpRIsBzCmVhYSRbHrzzeA5fxtkYyeWryMFV3UnVpFX0HcGsFGZjOZlzZmUgC0X5rqqIPGHNKysmRxrZHywLISCYyRuPpikhgZtRkmjccFt6r3xp/ZDOu8rEkBRbsa5J9TjFaeObNM0ppGY7jFaMeoh+0+ZCgDMwsB3ZNz9aOJgUP2dyrAMNdHjExGcf0f+3xNvDGHJUD1vDGczI8lYh1EG7GKxQ6qKrt6udsFSJmJVXUH0Axzs/Tt7+1PCJXjDdNq3qaGBZmmNvIBXCrvQwqCQ4D70d8OeMZSnQoNnUUB68HB8P6tHKGUkKz6Bvrbb8gMH8GzDSMQxpUUtpSlLVtVjfjGfkZNDlW4PScMFhC6eUdTi9Vcf7f4Ycv1NnxseCtDMxk8sRtEwJ3JtWtbOrkqxBvASkvlzidjSnWjs19YO2mzZBHpgbz6VcaY8uJBTcs5B5AHYHA/DVjOpgKSMDW7jW2+w0p8I/PFfxOfT2XzdaZEWOOOgztMtjzQSdUajdiAdqHreC5JlCyaS8bJoHmMAX/FJOrmoorIvRv1DffEyrt5TTRnziSLDqCxRdmjAo6ex6e30x3MJ5MkkaLZj0rqlHQsLjUEmo7EWFrm1FYZNXw7OlEpnrSpH7RjiS/MokEAj/TA7mQEbmx7XwD7SSMgBpSvSR2U1YAN//IKkfFj5rDnVZ2etSOxuT4S0w6k1gf6cV/Cv7oJujjVin8tRrUovQNL2oGttbbi6UJGVBro800aIxcv1jz4S9PpkP2iF0wo88jtjTi8SVhz/AJ/nrj5suaY6QVuxuAAWWwQGvfpIUm+q6ar5JMt4lobY6OPiJ72LF0dqrTR9ffFyz68nL8P6fSTOP678YG1cm/Yj/O2PNZTxBtr47E16XuO1gjGnFmzxuvej39Nv+MazjHmvGw69m6323PFAVXtf9cKbcDax1Ei/oAO+9fzrF2mB9j6Yq0gN6rPp/nYYqRPk7oYIQdwDvsGpvU3sxAvbgc4rLGrsoTZ+nQd+1WxqgiiuVIs78YjK10BqAo6SCePTav8AOOTheaRW2O29k0LJPYKu3/kTfuMT461nLC0IEZYgaole3aiVY/LZ5oMdQUiiRucXOYjKxliSyli0jvTFTROjQ+9npAUkLRvnEE+lQNVKOAtNTGuocAtW3UduxO4wHOBW1EE0QBbEfiP2sdz2L7Eeo4w/HR5ANknSmXZyhLEBUMavsNeqksg7bKx5vAvDwI9MTpa+YGmr4iqi1UpV6b3JFgjF5ZmFrLbEsJCjPuxqhbb6hXymj6XiIwmVmkaMSNbM2n/SVdh7htgFX0w8GirIs7RpJJqkZ2kLxMKiQCgoatlqyR7DGaMn5xkdY9UaEnzAyK+kdyPhfb1H54FnLUBgzDzVI1VRZb31gc3XxDc97wKTOeVljCoIaRrd+zKOACO3rhyBM/rzMolaTzRsGCjS4Ufuf2sY05PFdbZiWMNaIsUK1uoO2quRgf3Qfd4Y/LQTzEFSBRRR8xPNnCU/R1+bqAOnzksMp9GHzD3wxjb8U8NRcuk2YLF41AbSQGLE7An2GMTP+HGo2UNKkgtSRTD6kYu04kjWPMSMF1ahIOoNfr6HGt4h4qq5VniPTtHGfpyf89MA7jz+WlkhV0j21iiGFH8sY6wHWFYVZHOPVjLM3h7STdTX+Ge+M6Lwqfyy7UygXRO/8cJUsei/6rHHSAghQB+mO48SREd9RHteJgLweJ8UsotcemFvC0bzAQD74mVzElUBY9xgrlj8T1+6vP6Y5v8AXa9TAvGCPMNHDcPiDlFUJZF0x7XgSwsBaRX7t/bBcrCWjaVyTpNaeME3RcwmYUXd21H0X+p4wdZW8tmjARQd6+L8zguR8SDOFZECNtQGKj8CZ42+A7H6Hg4ILv1TwHOKkwMm6OCjk77Ntf5Gj+WHGy5ybNrplkLIUHdOzf2wlnI1YgR7RqK1sKv1+uGspTWyt8AGqZ7JX00L2N8YcK/s1EwEaJHriGrVd6pXO4GhBWkAdycDzQlZXVQYzEdZiYdbA7+azHeQ3V3wKrDmQyylHeOVvxOlnag0b8i6+VvXHWM6RRq9feYn/A3BYp84c3/p+hPqe2LxEvYPhk5jk1R6VkLFZopPgUAWWb0AbcHtx7HW8LhjIRUkTqRvIDltTEEK7vXBYKVCgkqtbHfGF4jmC3meWVclg+YZRs7XdKvPlKf4nf0wTw/MhRaBdetGWGQEqDzrXvQ2P0Buxh8aXKdPQ5eQxWtJuAABICF0qT2YRk/ii01AHVexIGGlzgDUFYHSgOhWLWwlYlmcFjaoLavQdicYcebfXpQnQ/TW8bN1azKpqjqcliN9qFbDF/OUNsoJ1iOpSi26JMGZbOhdPmIR2LVtvi9Z3i9NB4midI1MpC0oYMaYF6cqGJJ0k1vtpsnUa18tn7IWiTsbpgSaLA1V8Xv+4dyQSfGZ9W0jWjatJJ81WC9Dj99j8LuTTcURzjQyMrAAABaBHTKW3HUvS1kWNS/+W/vpwrzfk4fXs4ZSdiQD9P5AD/Kw2k/ymv4c/U8489lJTpBCuq82wAFGt9gL4B27Y1oSGG1/wqj9bx6J28XKYclOkbUQeef+LHOAS0RaruLLNdD2odq/X0xElG+o2fp/fjAGkQHcFh6XXPH67YeI2pFPtpCBnbYFqoD2XgH3OIYmGlo1Z2FgPo4Pp3D1yCNxXcbC2aGoE1wN+mlFbgWdy3off0xp+ETJ5ZlkRpJIVTywDYomlZVqloiid6I4vEc7nbb8fHbjz0kiULN7DoAtnY82SKKnkEevrhLMxmJqJUkjexdDsrj+FdxhrO2jAjobfa9WgntfuN/UHHVl2B1hIl3Ycs7dww59RvtiiUyGeYFmvVO50InyqOxI4IA4wsMspLojM5AJfUBoJHNVup9GwKSB1AlApL6WBsrfAruO1YayPiIRJAsYsUdt9ROwPsvthKzCOVzNEtqbSUMZJ3aIHjbuvvjWSSCHKHSVko7WNmc+x7AYQ8Ril0oxBac2SANwh7MBhLLzqth0LR3bJwUPt7YDzT02Rk0RyRx7yWXiHFetdsKZdytqg/3wSf0xseKeO/8AbB4+kyHSP3VHa8Vn8GlkysZfeYnoPevc4Q1jeOePvKqxBfLRfl98Oxs0WUok65OMI57KOpCTrTfK4/kcBWZ2mjWXhTt6HD08+N/KfY4MilrsiziYdzH2hZWICmhiYEbyfBXzDNtdD2xp5tfJRdA3I3bGZ93OnVwMPR55WjCP2745cd3l/Ashn3EgJJONCTOCJyDur8jCkTqu8ab/ALTYBMyg2Trb9MPchZLTMBiDWiFj21bAYrJJqcuw81z2A6R9fX6Ypkh5rkHYDfSNscm8QdWpQEC9gP54BnZkNUXmONTXSr8qfljRyGbRo2k0DYaZkAoFezD3wvNnFVFcrayfEv8AUYBrGnSFKI3yD4n+vti50izRYDGiSCJiVcU7uKCj0A+ZsMeG5QllVo2WFgdyaMp+UM3yqTiuTyriRGcIwjNmIGyo+nc98XWKZZzJr1xMbdmO2nuCDwQO2HhWuZdS7PG8awyxqzrIo0gBRdN2YHscDE7yAEBRNJH5agECoxsdiPifgb3QPqMTN5p9wWdkJuGMjlRwzVvQ7A4t4iQGX8ASq1XJuWkY8mx8J7BfbADmYzqtqklEkerUGgZdSM4XbyzzGbIP8jgaTGMGNlbSqiMyqobTJet7B5BJ0m62UYJLO8btG0peDLMsqhq1eZp6EDckgmtuwONHIwQjygYMxUgX/u8vISS7bt5kbakIDE7dJ2w9LGbIqhW0OLRdD9LKgd3oUrfCdCkkgVscaySysGkcauobiQOqlmFOvJUX2B78VjF8TGgkyOJVadxanSXEX4YcqL03Zq/Q4YyJgBj8sS6vMU04FMtixYNGq9MXxrLnHpfD0GkdSJu1AhbYaiLB1A+35Y1MnNVjcUe/1P8ASsYfgWcsAM8BUknTIgJWzZolfzq8b+QLO5pgzXKfw9i9eXsNuDdj6HHp414fycfZgyHnf++CSEVtvXO2LZ7LSaQzqybgDW1k3f8AKsTKQq1bSSMOUUUB7Fv7Y03ph4iZbNpGbcO7Lui6qWiAQT33B4x3xSBlAktKmtozHa6W5K6TRAN16WMAlzsibBNBVasizoY2ASdjR2Dfli2Yy0rgyZlym3QSQOOKUD6cViLO9VOuiz+IKF8qFfj2Zn3Jv2GFJ8kYmUSgG9xR+Iem+4P1xbw7NOr/AIekFz8RHw1zX88dzDRuTo1yOASZGOxI349MVRJiZnMqyhpeq/8AThXYAcWaxmyFo5KQlWAtfUXuVPrjR8PzaqygqCKLI55VeSvuQbwtPKMwX0ppABIfvY9frhLnVW8MatWancmjQF7sfQ+2ELmndpVW9969PSsKTnUuof8AkPf1x6PwiNMpD58jW7DoQH+eA8xlZXNeXZ0B0vrjb5T6jHpoPtEGgkmqtPSi+mPNt4dmZCcxooNv6WPpgOWnVDbD8NtnHocSeae8MV5opWlNryCex9sZEOYD9D8/K2NjxnxmJYliy/w98HyOSimhLFNNDn3wyZgzUo2oGu/riYznz7KSoo13xMCsrwkoaTeqUcYoSicdR/TBMxlX0hidj2wjjl3p2Z2ZSfUw1fD6DB/EMoANS/DhAisaPh+eAGlxY9MOZ6ouzuFo1aPS/HphwZhJDfl2/wCn54Fmuo6n6R2Uc1jrRSFehCq/5zhxN79rz5itz1svAHwrjnhef0zB33va/S+4xXwzOhNSOLRufUe+GvuCANJqBWjQ98ObeyuTqrR+HukodXGi78y+39/bFfEZl1tLXSx6Ev8A9xHpfbCUI0rqff8AZW+/qR6YYyrRS2spKuTs/b2BHYYN+DPtPxSymJWy7dfxS1WuxxX7oHYYNms9I0aEExzuTr0bAoPmYcKcIZzw1svGr6qcvSlW5FdqwrmJdAom5G3kJ9Oy/wB8VuJyX01PDc6mplQhWVCIWY8yE9Tn94jj0xpnO5jyX8/ZyAsMqNpd2J+YoaZQOSRjIgXKS6WvyXBGpGso49j8v0xzIw/iMY6LOxSIHgA3b77UBipU8o08vD8DedFFGq+XGXS/Mo25Io7FyRqPoMabZ90+7xNHGqxyeckkTEr0i20gnpBIBPuMZ2QhikVYiVlKWFolW9SAeDvijyqVGhGVQfLRSbJ3tz9TsMaSMqb8OhBRW0SXyaW1P0rtjSyji73CBqvuLHH6HEeBg+sZgxp2BDDSPSsNZeZXlZgVGsuyXtvsoJ/njbj083PtpiWLyyPxC3YkAUfrfGC5JtdrrZR8XSNtwLvcYSlZkU65Q1gjSCd74/vimVljIdXZl3BBAvgVX641YY0c/IFKhTa6WU72aNk3XHqMDgdgFqMyOwsMdwO1flWEzIivHpDab5b5ux/TDHh/iAhj6wzgsQFDUBXvgLAvEHKSEigy6WIXgGurGhN4nEkQVlGphehNhv6nCGclDKjmMIWLKa7qeD9QcH8FnRx1RrrjFGRuABxt64k7OmfmuhgVB0kB1U9gdmXFJPEtemONNKHkLyfzw74qY3JeOQu6DqFbae9YRymfGX1FVtm3RvQf3GCGL4t4YIArgmm5RuQMLeHx6p41ckp8t+nNYWQSZlzbW3ucXWN0PluKZepcJUjW8U8ZllnEcNhVNADv9cJ+MRiOcqdg439jj0f2emy7nUg/Fb4vbAvtAmWLGM7yH5sBS9vHZfIXMqHYE8+2PS/arPrDEsEfpucYEqMLW+pODjKzM7MbY74NX46ssJO9YmOR5lgKGO4SmG3wYyssPxPzxMTHP5e46XD1XM/8ZwTw8c45iYn6v/yJlN5De+NXwlyZSCTXpeOYmL4M+bM8ZUCU1timQ3ZQdxeOYmJ+rn/VTOHrOADHcTBT4+jfh7EugJsC6vthaQ7n64mJg+D6h4x6Pw4dY/8AwH+WJiYvgz/J6KeA/wDqY/8Adjd8P+KL/bIfzs7/AFxMTG3D0w/J7b3gkzOjh2LDQ2zEnt74B9nxufZFr2x3ExvHlpzxJzpO55GM7ufriYmNJ7ZX00R/pp/vGNH7PoGR7ANOasXiYmEGd9oG/FA7A7D0wuD+FP8A7hiYmAT054GOpv8Aa2EZ/gH1xMTCvs4v4N/rL9cbX2s/9Qn+3HMTBR9V+y20kte+MWVicxufmxMTB8H094n/AKy/TGH4h8Zx3ExNXDmVUaBtiYmJjQq//9k="/>
          <p:cNvSpPr>
            <a:spLocks noChangeAspect="1" noChangeArrowheads="1"/>
          </p:cNvSpPr>
          <p:nvPr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pic>
        <p:nvPicPr>
          <p:cNvPr id="7174" name="Picture 6" descr="http://ad-exchange.fr/wp-content/uploads/2013/06/big-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4437112"/>
            <a:ext cx="384042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alternative-energy-action-now.com/images/Investing_Financial_Data_Sm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41" y="692696"/>
            <a:ext cx="5080000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datawarehouse4u.info/images/data_warehouse_architectur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6514" r="4147" b="6268"/>
          <a:stretch/>
        </p:blipFill>
        <p:spPr bwMode="auto">
          <a:xfrm>
            <a:off x="6480044" y="654936"/>
            <a:ext cx="4902705" cy="298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://cdn.ttgtmedia.com/rms/onlineImages/120127_004_290x23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33" y="3657925"/>
            <a:ext cx="4894924" cy="291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5574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2949" y="114404"/>
            <a:ext cx="10311580" cy="888486"/>
          </a:xfrm>
        </p:spPr>
        <p:txBody>
          <a:bodyPr/>
          <a:lstStyle/>
          <a:p>
            <a:pPr algn="ctr"/>
            <a:r>
              <a:rPr lang="es-CR" dirty="0" smtClean="0"/>
              <a:t>Índice</a:t>
            </a:r>
            <a:endParaRPr lang="es-CR" dirty="0"/>
          </a:p>
        </p:txBody>
      </p:sp>
      <p:sp>
        <p:nvSpPr>
          <p:cNvPr id="4" name="3 Elipse"/>
          <p:cNvSpPr/>
          <p:nvPr/>
        </p:nvSpPr>
        <p:spPr>
          <a:xfrm>
            <a:off x="914405" y="1184787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1</a:t>
            </a:r>
            <a:endParaRPr lang="es-CR" dirty="0"/>
          </a:p>
        </p:txBody>
      </p:sp>
      <p:sp>
        <p:nvSpPr>
          <p:cNvPr id="6" name="5 Elipse"/>
          <p:cNvSpPr/>
          <p:nvPr/>
        </p:nvSpPr>
        <p:spPr>
          <a:xfrm>
            <a:off x="914405" y="3313471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2</a:t>
            </a:r>
            <a:endParaRPr lang="es-CR" dirty="0"/>
          </a:p>
        </p:txBody>
      </p:sp>
      <p:sp>
        <p:nvSpPr>
          <p:cNvPr id="7" name="6 Elipse"/>
          <p:cNvSpPr/>
          <p:nvPr/>
        </p:nvSpPr>
        <p:spPr>
          <a:xfrm>
            <a:off x="914405" y="5397910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3</a:t>
            </a:r>
            <a:endParaRPr lang="es-CR" dirty="0"/>
          </a:p>
        </p:txBody>
      </p:sp>
      <p:sp>
        <p:nvSpPr>
          <p:cNvPr id="8" name="7 Rectángulo redondeado"/>
          <p:cNvSpPr/>
          <p:nvPr/>
        </p:nvSpPr>
        <p:spPr>
          <a:xfrm>
            <a:off x="2639962" y="1246237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Análisis univariados y multivariados</a:t>
            </a:r>
            <a:endParaRPr lang="es-CR" dirty="0"/>
          </a:p>
        </p:txBody>
      </p:sp>
      <p:sp>
        <p:nvSpPr>
          <p:cNvPr id="9" name="8 Rectángulo redondeado"/>
          <p:cNvSpPr/>
          <p:nvPr/>
        </p:nvSpPr>
        <p:spPr>
          <a:xfrm>
            <a:off x="2639962" y="3374921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Principios de los análisis multivariados</a:t>
            </a:r>
            <a:endParaRPr lang="es-CR" dirty="0"/>
          </a:p>
        </p:txBody>
      </p:sp>
      <p:sp>
        <p:nvSpPr>
          <p:cNvPr id="10" name="9 Rectángulo redondeado"/>
          <p:cNvSpPr/>
          <p:nvPr/>
        </p:nvSpPr>
        <p:spPr>
          <a:xfrm>
            <a:off x="2639962" y="5459360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División de la estadísticas</a:t>
            </a:r>
            <a:endParaRPr lang="es-CR" dirty="0"/>
          </a:p>
        </p:txBody>
      </p:sp>
      <p:sp>
        <p:nvSpPr>
          <p:cNvPr id="11" name="10 Elipse"/>
          <p:cNvSpPr/>
          <p:nvPr/>
        </p:nvSpPr>
        <p:spPr>
          <a:xfrm>
            <a:off x="7305383" y="1184787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4</a:t>
            </a:r>
            <a:endParaRPr lang="es-CR" dirty="0"/>
          </a:p>
        </p:txBody>
      </p:sp>
      <p:sp>
        <p:nvSpPr>
          <p:cNvPr id="13" name="12 Rectángulo redondeado"/>
          <p:cNvSpPr/>
          <p:nvPr/>
        </p:nvSpPr>
        <p:spPr>
          <a:xfrm>
            <a:off x="8839200" y="1246237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La estadística y la ciencias de Datos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737557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295467" y="260648"/>
            <a:ext cx="10363200" cy="922114"/>
          </a:xfrm>
        </p:spPr>
        <p:txBody>
          <a:bodyPr/>
          <a:lstStyle/>
          <a:p>
            <a:pPr algn="ctr"/>
            <a:r>
              <a:rPr lang="es-CR" dirty="0" smtClean="0"/>
              <a:t>La estadística en nuestros días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1" y="1700808"/>
            <a:ext cx="1144276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97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700808"/>
            <a:ext cx="10769600" cy="4324350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26592" y="332656"/>
            <a:ext cx="10363200" cy="922114"/>
          </a:xfrm>
        </p:spPr>
        <p:txBody>
          <a:bodyPr/>
          <a:lstStyle/>
          <a:p>
            <a:pPr algn="ctr"/>
            <a:r>
              <a:rPr lang="es-CR" dirty="0" smtClean="0"/>
              <a:t>La estadística en nuestros días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486277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922114"/>
          </a:xfrm>
        </p:spPr>
        <p:txBody>
          <a:bodyPr/>
          <a:lstStyle/>
          <a:p>
            <a:pPr algn="ctr"/>
            <a:r>
              <a:rPr lang="es-CR" dirty="0" smtClean="0"/>
              <a:t>La estadística en nuestros días</a:t>
            </a:r>
            <a:endParaRPr lang="es-ES" dirty="0"/>
          </a:p>
        </p:txBody>
      </p:sp>
      <p:pic>
        <p:nvPicPr>
          <p:cNvPr id="1026" name="Picture 2" descr="http://d287f0h5fel5hu.cloudfront.net/blog/wp-content/uploads/2013/06/Roles-of-a-Data-Scientist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700808"/>
            <a:ext cx="5210528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proscenium.fr/wp-content/uploads/2015/01/big-data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12" y="1700808"/>
            <a:ext cx="4762129" cy="39604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4474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35360" y="274638"/>
            <a:ext cx="11713301" cy="922114"/>
          </a:xfrm>
        </p:spPr>
        <p:txBody>
          <a:bodyPr>
            <a:normAutofit/>
          </a:bodyPr>
          <a:lstStyle/>
          <a:p>
            <a:pPr algn="ctr"/>
            <a:r>
              <a:rPr lang="es-CR" dirty="0" smtClean="0"/>
              <a:t>La estadística en nuestros días: academia</a:t>
            </a:r>
            <a:endParaRPr lang="es-ES" dirty="0"/>
          </a:p>
        </p:txBody>
      </p:sp>
      <p:pic>
        <p:nvPicPr>
          <p:cNvPr id="2050" name="Picture 2" descr="http://retail360solutions.com/wp-content/uploads/2013/08/data-scientist-only-w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25" y="1415074"/>
            <a:ext cx="5912076" cy="518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edia3.cdn.builtinla.com/sites/www.builtinla.com/files/imagecache/Original/images/software_engineer_tes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053" y="1466807"/>
            <a:ext cx="5205176" cy="491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84455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1026" name="Picture 2" descr="http://www.marketingdistillery.com/wp-content/uploads/2014/08/md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2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35360" y="274638"/>
            <a:ext cx="11713301" cy="922114"/>
          </a:xfrm>
        </p:spPr>
        <p:txBody>
          <a:bodyPr>
            <a:normAutofit/>
          </a:bodyPr>
          <a:lstStyle/>
          <a:p>
            <a:pPr algn="ctr"/>
            <a:r>
              <a:rPr lang="es-CR" dirty="0" smtClean="0"/>
              <a:t>La estadística en nuestros días: profesional</a:t>
            </a:r>
            <a:endParaRPr lang="es-ES" dirty="0"/>
          </a:p>
        </p:txBody>
      </p:sp>
      <p:pic>
        <p:nvPicPr>
          <p:cNvPr id="4098" name="Picture 2" descr="http://www.kdnuggets.com/wp-content/uploads/data-scientis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71" y="1412776"/>
            <a:ext cx="11369680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194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5360" y="274638"/>
            <a:ext cx="11521280" cy="778098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La estadística en nuestros días</a:t>
            </a:r>
            <a:r>
              <a:rPr lang="es-CR" dirty="0" smtClean="0"/>
              <a:t>: Big data</a:t>
            </a:r>
            <a:endParaRPr lang="es-ES" dirty="0"/>
          </a:p>
        </p:txBody>
      </p:sp>
      <p:pic>
        <p:nvPicPr>
          <p:cNvPr id="5122" name="Picture 2" descr="http://blogs.sciences-po.fr/prospectibles/files/2014/07/big-data-318x211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1" y="3789041"/>
            <a:ext cx="5315552" cy="264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dialoguesdescontinents.com/wp-content/uploads/2014/11/bigdat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" t="7766" r="4555" b="8365"/>
          <a:stretch/>
        </p:blipFill>
        <p:spPr bwMode="auto">
          <a:xfrm>
            <a:off x="4162747" y="1340768"/>
            <a:ext cx="3360373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zendata.ca/wp-content/uploads/2014/09/big-data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4"/>
          <a:stretch/>
        </p:blipFill>
        <p:spPr bwMode="auto">
          <a:xfrm>
            <a:off x="7152117" y="4113076"/>
            <a:ext cx="4141499" cy="199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0579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2257" y="203995"/>
            <a:ext cx="10515600" cy="1152858"/>
          </a:xfrm>
        </p:spPr>
        <p:txBody>
          <a:bodyPr/>
          <a:lstStyle/>
          <a:p>
            <a:pPr algn="ctr"/>
            <a:r>
              <a:rPr lang="es-CR" dirty="0" smtClean="0"/>
              <a:t>Análisis en una variable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823" y="1825625"/>
            <a:ext cx="10515600" cy="4351338"/>
          </a:xfrm>
        </p:spPr>
        <p:txBody>
          <a:bodyPr/>
          <a:lstStyle/>
          <a:p>
            <a:r>
              <a:rPr lang="es-CR" dirty="0" smtClean="0"/>
              <a:t>¿Cuáles son los principales análisis que realizamos en una variable X1 (cuantitativa y cualitativa)?</a:t>
            </a:r>
            <a:endParaRPr lang="es-ES" dirty="0"/>
          </a:p>
        </p:txBody>
      </p:sp>
      <p:pic>
        <p:nvPicPr>
          <p:cNvPr id="2050" name="Picture 2" descr="Resultado de imagen par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92" y="2827605"/>
            <a:ext cx="3858632" cy="384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para thin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651" y="3110463"/>
            <a:ext cx="2585657" cy="328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8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2949" y="114404"/>
            <a:ext cx="10311580" cy="888486"/>
          </a:xfrm>
        </p:spPr>
        <p:txBody>
          <a:bodyPr/>
          <a:lstStyle/>
          <a:p>
            <a:pPr algn="ctr"/>
            <a:r>
              <a:rPr lang="es-CR" dirty="0" smtClean="0"/>
              <a:t>Índice</a:t>
            </a:r>
            <a:endParaRPr lang="es-CR" dirty="0"/>
          </a:p>
        </p:txBody>
      </p:sp>
      <p:sp>
        <p:nvSpPr>
          <p:cNvPr id="4" name="3 Elipse"/>
          <p:cNvSpPr/>
          <p:nvPr/>
        </p:nvSpPr>
        <p:spPr>
          <a:xfrm>
            <a:off x="914405" y="1184787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1</a:t>
            </a:r>
            <a:endParaRPr lang="es-CR" dirty="0"/>
          </a:p>
        </p:txBody>
      </p:sp>
      <p:sp>
        <p:nvSpPr>
          <p:cNvPr id="6" name="5 Elipse"/>
          <p:cNvSpPr/>
          <p:nvPr/>
        </p:nvSpPr>
        <p:spPr>
          <a:xfrm>
            <a:off x="914405" y="3313471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2</a:t>
            </a:r>
            <a:endParaRPr lang="es-CR" dirty="0"/>
          </a:p>
        </p:txBody>
      </p:sp>
      <p:sp>
        <p:nvSpPr>
          <p:cNvPr id="7" name="6 Elipse"/>
          <p:cNvSpPr/>
          <p:nvPr/>
        </p:nvSpPr>
        <p:spPr>
          <a:xfrm>
            <a:off x="914405" y="5397910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3</a:t>
            </a:r>
            <a:endParaRPr lang="es-CR" dirty="0"/>
          </a:p>
        </p:txBody>
      </p:sp>
      <p:sp>
        <p:nvSpPr>
          <p:cNvPr id="8" name="7 Rectángulo redondeado"/>
          <p:cNvSpPr/>
          <p:nvPr/>
        </p:nvSpPr>
        <p:spPr>
          <a:xfrm>
            <a:off x="2639962" y="1246237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Análisis univariados y multivariados</a:t>
            </a:r>
            <a:endParaRPr lang="es-CR" dirty="0"/>
          </a:p>
        </p:txBody>
      </p:sp>
      <p:sp>
        <p:nvSpPr>
          <p:cNvPr id="9" name="8 Rectángulo redondeado"/>
          <p:cNvSpPr/>
          <p:nvPr/>
        </p:nvSpPr>
        <p:spPr>
          <a:xfrm>
            <a:off x="2639962" y="3374921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Principios de los análisis multivariados</a:t>
            </a:r>
            <a:endParaRPr lang="es-CR" dirty="0"/>
          </a:p>
        </p:txBody>
      </p:sp>
      <p:sp>
        <p:nvSpPr>
          <p:cNvPr id="10" name="9 Rectángulo redondeado"/>
          <p:cNvSpPr/>
          <p:nvPr/>
        </p:nvSpPr>
        <p:spPr>
          <a:xfrm>
            <a:off x="2639962" y="5459360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División de la estadísticas</a:t>
            </a:r>
            <a:endParaRPr lang="es-CR" dirty="0"/>
          </a:p>
        </p:txBody>
      </p:sp>
      <p:sp>
        <p:nvSpPr>
          <p:cNvPr id="11" name="10 Elipse"/>
          <p:cNvSpPr/>
          <p:nvPr/>
        </p:nvSpPr>
        <p:spPr>
          <a:xfrm>
            <a:off x="7305383" y="1184787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4</a:t>
            </a:r>
            <a:endParaRPr lang="es-CR" dirty="0"/>
          </a:p>
        </p:txBody>
      </p:sp>
      <p:sp>
        <p:nvSpPr>
          <p:cNvPr id="12" name="11 Elipse"/>
          <p:cNvSpPr/>
          <p:nvPr/>
        </p:nvSpPr>
        <p:spPr>
          <a:xfrm>
            <a:off x="7305383" y="3313471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5</a:t>
            </a:r>
            <a:endParaRPr lang="es-CR" dirty="0"/>
          </a:p>
        </p:txBody>
      </p:sp>
      <p:sp>
        <p:nvSpPr>
          <p:cNvPr id="13" name="12 Rectángulo redondeado"/>
          <p:cNvSpPr/>
          <p:nvPr/>
        </p:nvSpPr>
        <p:spPr>
          <a:xfrm>
            <a:off x="8839200" y="1246237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La estadística y la ciencias de Datos</a:t>
            </a:r>
            <a:endParaRPr lang="es-CR" dirty="0"/>
          </a:p>
        </p:txBody>
      </p:sp>
      <p:sp>
        <p:nvSpPr>
          <p:cNvPr id="14" name="13 Rectángulo redondeado"/>
          <p:cNvSpPr/>
          <p:nvPr/>
        </p:nvSpPr>
        <p:spPr>
          <a:xfrm>
            <a:off x="8839200" y="3374921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Temas del curso 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737557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749" y="55412"/>
            <a:ext cx="11609438" cy="932734"/>
          </a:xfrm>
        </p:spPr>
        <p:txBody>
          <a:bodyPr/>
          <a:lstStyle/>
          <a:p>
            <a:pPr algn="ctr"/>
            <a:r>
              <a:rPr lang="es-CR" dirty="0" smtClean="0"/>
              <a:t>Temas del curso IAM</a:t>
            </a:r>
            <a:endParaRPr lang="es-CR" dirty="0"/>
          </a:p>
        </p:txBody>
      </p:sp>
      <p:sp>
        <p:nvSpPr>
          <p:cNvPr id="4" name="3 Elipse"/>
          <p:cNvSpPr/>
          <p:nvPr/>
        </p:nvSpPr>
        <p:spPr>
          <a:xfrm>
            <a:off x="5014455" y="2787444"/>
            <a:ext cx="2064770" cy="195908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2400" dirty="0" smtClean="0"/>
              <a:t>Temáticas</a:t>
            </a:r>
            <a:endParaRPr lang="es-CR" sz="2000" dirty="0"/>
          </a:p>
        </p:txBody>
      </p:sp>
      <p:sp>
        <p:nvSpPr>
          <p:cNvPr id="5" name="4 Rectángulo redondeado"/>
          <p:cNvSpPr/>
          <p:nvPr/>
        </p:nvSpPr>
        <p:spPr>
          <a:xfrm>
            <a:off x="235974" y="1069257"/>
            <a:ext cx="3819832" cy="17181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2400" dirty="0" smtClean="0"/>
              <a:t>Visualización de datos</a:t>
            </a:r>
            <a:endParaRPr lang="es-CR" sz="2400" dirty="0"/>
          </a:p>
        </p:txBody>
      </p:sp>
      <p:sp>
        <p:nvSpPr>
          <p:cNvPr id="6" name="5 Rectángulo redondeado"/>
          <p:cNvSpPr/>
          <p:nvPr/>
        </p:nvSpPr>
        <p:spPr>
          <a:xfrm>
            <a:off x="235974" y="4835012"/>
            <a:ext cx="3819832" cy="17181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2400" dirty="0" smtClean="0"/>
              <a:t>Técnicas multivariadas de texto y asociaciones</a:t>
            </a:r>
            <a:endParaRPr lang="es-CR" sz="2400" dirty="0"/>
          </a:p>
        </p:txBody>
      </p:sp>
      <p:sp>
        <p:nvSpPr>
          <p:cNvPr id="7" name="6 Rectángulo redondeado"/>
          <p:cNvSpPr/>
          <p:nvPr/>
        </p:nvSpPr>
        <p:spPr>
          <a:xfrm>
            <a:off x="8190271" y="1069257"/>
            <a:ext cx="3819832" cy="17181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2400" dirty="0" smtClean="0"/>
              <a:t>Técnicas multivariadas cuantitativas</a:t>
            </a:r>
            <a:endParaRPr lang="es-CR" sz="2400" dirty="0"/>
          </a:p>
        </p:txBody>
      </p:sp>
      <p:sp>
        <p:nvSpPr>
          <p:cNvPr id="8" name="7 Rectángulo redondeado"/>
          <p:cNvSpPr/>
          <p:nvPr/>
        </p:nvSpPr>
        <p:spPr>
          <a:xfrm>
            <a:off x="8190271" y="4835012"/>
            <a:ext cx="3819832" cy="17181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2400" dirty="0" smtClean="0"/>
              <a:t>Técnicas multivariadas mixtas</a:t>
            </a:r>
            <a:endParaRPr lang="es-CR" sz="2400" dirty="0"/>
          </a:p>
        </p:txBody>
      </p:sp>
    </p:spTree>
    <p:extLst>
      <p:ext uri="{BB962C8B-B14F-4D97-AF65-F5344CB8AC3E}">
        <p14:creationId xmlns:p14="http://schemas.microsoft.com/office/powerpoint/2010/main" val="3758781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0208" y="95161"/>
            <a:ext cx="11031583" cy="915034"/>
          </a:xfrm>
        </p:spPr>
        <p:txBody>
          <a:bodyPr/>
          <a:lstStyle/>
          <a:p>
            <a:pPr algn="ctr"/>
            <a:r>
              <a:rPr lang="es-CR" dirty="0" smtClean="0"/>
              <a:t>Visualización de datos multivariados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2735" y="1102814"/>
            <a:ext cx="11872452" cy="4351338"/>
          </a:xfrm>
        </p:spPr>
        <p:txBody>
          <a:bodyPr/>
          <a:lstStyle/>
          <a:p>
            <a:r>
              <a:rPr lang="es-CR" dirty="0" smtClean="0"/>
              <a:t>Principales gráficos univariados y multivariados. </a:t>
            </a:r>
            <a:endParaRPr lang="es-ES" dirty="0"/>
          </a:p>
        </p:txBody>
      </p:sp>
      <p:pic>
        <p:nvPicPr>
          <p:cNvPr id="7172" name="Picture 4" descr="Image result for box pl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1" y="2194699"/>
            <a:ext cx="6250222" cy="401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correlation 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18" y="1827350"/>
            <a:ext cx="4422157" cy="482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629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9773" y="1147199"/>
            <a:ext cx="11535697" cy="4351338"/>
          </a:xfrm>
        </p:spPr>
        <p:txBody>
          <a:bodyPr/>
          <a:lstStyle/>
          <a:p>
            <a:r>
              <a:rPr lang="es-CR" dirty="0" smtClean="0"/>
              <a:t>Construcción de una primera explicación o historia de datos a partir de las técnicas de visualización de la data: </a:t>
            </a:r>
            <a:r>
              <a:rPr lang="es-CR" dirty="0" err="1" smtClean="0"/>
              <a:t>Story</a:t>
            </a:r>
            <a:r>
              <a:rPr lang="es-CR" dirty="0" smtClean="0"/>
              <a:t>-line. </a:t>
            </a:r>
            <a:endParaRPr lang="es-CR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580208" y="95161"/>
            <a:ext cx="11031583" cy="915034"/>
          </a:xfrm>
        </p:spPr>
        <p:txBody>
          <a:bodyPr/>
          <a:lstStyle/>
          <a:p>
            <a:pPr algn="ctr"/>
            <a:r>
              <a:rPr lang="es-CR" dirty="0" smtClean="0"/>
              <a:t>Visualización de datos multivariados</a:t>
            </a:r>
            <a:endParaRPr lang="es-ES" dirty="0"/>
          </a:p>
        </p:txBody>
      </p:sp>
      <p:sp>
        <p:nvSpPr>
          <p:cNvPr id="5" name="AutoShape 2" descr="Image result for story l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sp>
        <p:nvSpPr>
          <p:cNvPr id="6" name="AutoShape 4" descr="Image result for story li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pic>
        <p:nvPicPr>
          <p:cNvPr id="8198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61" y="2595717"/>
            <a:ext cx="5479743" cy="377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tory 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595717"/>
            <a:ext cx="5055522" cy="389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0051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32734" y="1176697"/>
            <a:ext cx="10515600" cy="4351338"/>
          </a:xfrm>
        </p:spPr>
        <p:txBody>
          <a:bodyPr/>
          <a:lstStyle/>
          <a:p>
            <a:r>
              <a:rPr lang="es-CR" dirty="0" smtClean="0"/>
              <a:t>Aplicación de un dashboard mediante </a:t>
            </a:r>
            <a:r>
              <a:rPr lang="es-CR" dirty="0" err="1" smtClean="0"/>
              <a:t>excel</a:t>
            </a:r>
            <a:r>
              <a:rPr lang="es-CR" dirty="0" smtClean="0"/>
              <a:t>.</a:t>
            </a:r>
            <a:endParaRPr lang="es-CR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580208" y="95161"/>
            <a:ext cx="11031583" cy="915034"/>
          </a:xfrm>
        </p:spPr>
        <p:txBody>
          <a:bodyPr/>
          <a:lstStyle/>
          <a:p>
            <a:pPr algn="ctr"/>
            <a:r>
              <a:rPr lang="es-CR" dirty="0" smtClean="0"/>
              <a:t>Visualización de datos multivariados</a:t>
            </a:r>
            <a:endParaRPr lang="es-ES" dirty="0"/>
          </a:p>
        </p:txBody>
      </p:sp>
      <p:pic>
        <p:nvPicPr>
          <p:cNvPr id="5" name="4 Imagen" descr="Image result for dashboard in exce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078" y="1912444"/>
            <a:ext cx="8908026" cy="4724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7157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5027" y="1088204"/>
            <a:ext cx="11609438" cy="4368699"/>
          </a:xfrm>
        </p:spPr>
        <p:txBody>
          <a:bodyPr/>
          <a:lstStyle/>
          <a:p>
            <a:r>
              <a:rPr lang="es-CR" dirty="0"/>
              <a:t>Aplicación de un dashboard mediante </a:t>
            </a:r>
            <a:r>
              <a:rPr lang="es-CR" dirty="0" err="1" smtClean="0"/>
              <a:t>Tableau</a:t>
            </a:r>
            <a:r>
              <a:rPr lang="es-CR" dirty="0" smtClean="0"/>
              <a:t>.</a:t>
            </a:r>
            <a:endParaRPr lang="es-CR" dirty="0"/>
          </a:p>
          <a:p>
            <a:endParaRPr lang="es-CR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580208" y="95161"/>
            <a:ext cx="11031583" cy="915034"/>
          </a:xfrm>
        </p:spPr>
        <p:txBody>
          <a:bodyPr/>
          <a:lstStyle/>
          <a:p>
            <a:pPr algn="ctr"/>
            <a:r>
              <a:rPr lang="es-CR" dirty="0" smtClean="0"/>
              <a:t>Visualización de datos multivariados</a:t>
            </a:r>
            <a:endParaRPr lang="es-ES" dirty="0"/>
          </a:p>
        </p:txBody>
      </p:sp>
      <p:pic>
        <p:nvPicPr>
          <p:cNvPr id="9218" name="Picture 2" descr="Image result for dashboard table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564" y="1819770"/>
            <a:ext cx="8347588" cy="478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891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30277" y="1014463"/>
            <a:ext cx="11874910" cy="5578065"/>
          </a:xfrm>
        </p:spPr>
        <p:txBody>
          <a:bodyPr/>
          <a:lstStyle/>
          <a:p>
            <a:r>
              <a:rPr lang="es-CR" dirty="0"/>
              <a:t>Aplicación de un dashboard mediante </a:t>
            </a:r>
            <a:r>
              <a:rPr lang="es-CR" dirty="0" err="1" smtClean="0"/>
              <a:t>Shinydashboard</a:t>
            </a:r>
            <a:r>
              <a:rPr lang="es-CR" dirty="0" smtClean="0"/>
              <a:t>.</a:t>
            </a:r>
            <a:endParaRPr lang="es-CR" dirty="0"/>
          </a:p>
          <a:p>
            <a:pPr marL="0" indent="0">
              <a:buNone/>
            </a:pPr>
            <a:endParaRPr lang="es-CR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580208" y="95161"/>
            <a:ext cx="11031583" cy="915034"/>
          </a:xfrm>
        </p:spPr>
        <p:txBody>
          <a:bodyPr/>
          <a:lstStyle/>
          <a:p>
            <a:pPr algn="ctr"/>
            <a:r>
              <a:rPr lang="es-CR" dirty="0" smtClean="0"/>
              <a:t>Visualización de datos multivariados</a:t>
            </a:r>
            <a:endParaRPr lang="es-ES" dirty="0"/>
          </a:p>
        </p:txBody>
      </p:sp>
      <p:pic>
        <p:nvPicPr>
          <p:cNvPr id="10244" name="Picture 4" descr="Image result for shiny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32" y="1628874"/>
            <a:ext cx="9630697" cy="510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774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231" y="129995"/>
            <a:ext cx="11901949" cy="845366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Técnicas multivariadas </a:t>
            </a:r>
            <a:r>
              <a:rPr lang="es-CR" dirty="0" smtClean="0"/>
              <a:t>cuantitativas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3316" y="1231335"/>
            <a:ext cx="11978684" cy="4351338"/>
          </a:xfrm>
        </p:spPr>
        <p:txBody>
          <a:bodyPr/>
          <a:lstStyle/>
          <a:p>
            <a:r>
              <a:rPr lang="es-CR" dirty="0" smtClean="0"/>
              <a:t>El análisis  por componentes principales (PCA) busca la reducción de variables y representación de sujetos, variables y ambos según los componentes.</a:t>
            </a:r>
            <a:endParaRPr lang="es-ES" dirty="0"/>
          </a:p>
        </p:txBody>
      </p:sp>
      <p:pic>
        <p:nvPicPr>
          <p:cNvPr id="2052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749" y="2119736"/>
            <a:ext cx="5383696" cy="435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principal component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03" y="2385207"/>
            <a:ext cx="4854678" cy="418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76564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2703" y="156120"/>
            <a:ext cx="10515600" cy="810531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Técnicas multivariadas </a:t>
            </a:r>
            <a:r>
              <a:rPr lang="es-CR" dirty="0" smtClean="0"/>
              <a:t>cuantitativas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103239" y="1032387"/>
            <a:ext cx="12088761" cy="4550286"/>
          </a:xfrm>
        </p:spPr>
        <p:txBody>
          <a:bodyPr/>
          <a:lstStyle/>
          <a:p>
            <a:pPr algn="just"/>
            <a:r>
              <a:rPr lang="es-CR" dirty="0" smtClean="0"/>
              <a:t>El análisis de factores (Factor Análisis) es otra forma de reducción de variables y representación de sujetos, variables y ambos según los componentes. En este nos interesa más encontrar la estructura subyacente de los datos.</a:t>
            </a:r>
            <a:endParaRPr lang="es-ES" dirty="0"/>
          </a:p>
        </p:txBody>
      </p:sp>
      <p:pic>
        <p:nvPicPr>
          <p:cNvPr id="6" name="5 Imagen" descr="Image result for factor analysis in 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536" y="2843115"/>
            <a:ext cx="3702245" cy="3515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Image result for factor analysis in 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27" y="2679322"/>
            <a:ext cx="4108051" cy="3842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236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7989" y="1169674"/>
            <a:ext cx="11769213" cy="4351338"/>
          </a:xfrm>
        </p:spPr>
        <p:txBody>
          <a:bodyPr/>
          <a:lstStyle/>
          <a:p>
            <a:pPr algn="just"/>
            <a:r>
              <a:rPr lang="es-CR" dirty="0" smtClean="0"/>
              <a:t>El análisis por agrupación (</a:t>
            </a:r>
            <a:r>
              <a:rPr lang="es-CR" dirty="0" err="1" smtClean="0"/>
              <a:t>cluster</a:t>
            </a:r>
            <a:r>
              <a:rPr lang="es-CR" dirty="0" smtClean="0"/>
              <a:t> </a:t>
            </a:r>
            <a:r>
              <a:rPr lang="es-CR" dirty="0" err="1" smtClean="0"/>
              <a:t>analysis</a:t>
            </a:r>
            <a:r>
              <a:rPr lang="es-CR" dirty="0" smtClean="0"/>
              <a:t>)  consiste a partir de las observaciones en las </a:t>
            </a:r>
            <a:r>
              <a:rPr lang="es-CR" i="1" dirty="0" smtClean="0"/>
              <a:t>k</a:t>
            </a:r>
            <a:r>
              <a:rPr lang="es-CR" dirty="0" smtClean="0"/>
              <a:t> variables de los casos, busca agrupar o juntar a los individuos.</a:t>
            </a:r>
            <a:endParaRPr lang="es-ES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235974" y="72970"/>
            <a:ext cx="11297263" cy="915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R" dirty="0" smtClean="0"/>
              <a:t>Técnicas multivariadas cuantitativas</a:t>
            </a:r>
            <a:endParaRPr lang="es-ES" dirty="0"/>
          </a:p>
        </p:txBody>
      </p:sp>
      <p:pic>
        <p:nvPicPr>
          <p:cNvPr id="9" name="8 Imagen" descr="Image result for Cluster analysis in r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00" y="2533453"/>
            <a:ext cx="2822668" cy="196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9 Imagen" descr="Image result for Cluster analysis in 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00" y="4689987"/>
            <a:ext cx="3154506" cy="202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10 Imagen" descr="Image result for Cluster analysis in r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965" y="2532577"/>
            <a:ext cx="5823523" cy="3931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15607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006" y="1361391"/>
            <a:ext cx="10081899" cy="5334832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s-CR" dirty="0"/>
              <a:t> </a:t>
            </a:r>
            <a:r>
              <a:rPr lang="es-CR" dirty="0" smtClean="0"/>
              <a:t>Números relativos (razón, proporción, tasas, indicadores, etc.)</a:t>
            </a:r>
          </a:p>
          <a:p>
            <a:pPr algn="just">
              <a:lnSpc>
                <a:spcPct val="150000"/>
              </a:lnSpc>
            </a:pPr>
            <a:r>
              <a:rPr lang="es-CR" dirty="0" smtClean="0"/>
              <a:t>Medidas de posición (promedio, percentiles, moda, mediana, etc.)</a:t>
            </a:r>
          </a:p>
          <a:p>
            <a:pPr algn="just">
              <a:lnSpc>
                <a:spcPct val="150000"/>
              </a:lnSpc>
            </a:pPr>
            <a:r>
              <a:rPr lang="es-CR" dirty="0" smtClean="0"/>
              <a:t>Medidas de variabilidad (rango, percentil </a:t>
            </a:r>
            <a:r>
              <a:rPr lang="es-CR" dirty="0" err="1" smtClean="0"/>
              <a:t>intercuartil</a:t>
            </a:r>
            <a:r>
              <a:rPr lang="es-CR" dirty="0" smtClean="0"/>
              <a:t>, desviación media, desviación estándar, etc.)</a:t>
            </a:r>
          </a:p>
          <a:p>
            <a:pPr algn="just">
              <a:lnSpc>
                <a:spcPct val="150000"/>
              </a:lnSpc>
            </a:pPr>
            <a:r>
              <a:rPr lang="es-CR" dirty="0" smtClean="0"/>
              <a:t>Probabilidades.</a:t>
            </a:r>
          </a:p>
          <a:p>
            <a:pPr algn="just">
              <a:lnSpc>
                <a:spcPct val="150000"/>
              </a:lnSpc>
            </a:pPr>
            <a:r>
              <a:rPr lang="es-CR" dirty="0" smtClean="0"/>
              <a:t>Medidas de estimación</a:t>
            </a:r>
          </a:p>
          <a:p>
            <a:pPr algn="just">
              <a:lnSpc>
                <a:spcPct val="150000"/>
              </a:lnSpc>
            </a:pPr>
            <a:r>
              <a:rPr lang="es-CR" dirty="0" smtClean="0"/>
              <a:t>Prueba de hipótesis. </a:t>
            </a:r>
          </a:p>
          <a:p>
            <a:pPr algn="just">
              <a:lnSpc>
                <a:spcPct val="150000"/>
              </a:lnSpc>
            </a:pPr>
            <a:r>
              <a:rPr lang="es-CR" dirty="0" smtClean="0"/>
              <a:t>Medidas de visualización</a:t>
            </a:r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539210" y="84191"/>
            <a:ext cx="10515600" cy="1027156"/>
          </a:xfrm>
        </p:spPr>
        <p:txBody>
          <a:bodyPr/>
          <a:lstStyle/>
          <a:p>
            <a:pPr algn="ctr"/>
            <a:r>
              <a:rPr lang="es-CR" dirty="0" smtClean="0"/>
              <a:t>Análisis en una variable</a:t>
            </a:r>
            <a:endParaRPr lang="es-ES" dirty="0"/>
          </a:p>
        </p:txBody>
      </p:sp>
      <p:pic>
        <p:nvPicPr>
          <p:cNvPr id="3074" name="Picture 2" descr="Resultado de imagen para data analysi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274" y="4028807"/>
            <a:ext cx="3192536" cy="242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96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6754" y="129152"/>
            <a:ext cx="11550446" cy="991726"/>
          </a:xfrm>
        </p:spPr>
        <p:txBody>
          <a:bodyPr>
            <a:normAutofit/>
          </a:bodyPr>
          <a:lstStyle/>
          <a:p>
            <a:pPr lvl="0" algn="ctr"/>
            <a:r>
              <a:rPr lang="es-CR" dirty="0"/>
              <a:t>Técnicas multivariadas de texto  y asociaciones 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92510" y="1235690"/>
            <a:ext cx="11299722" cy="4351338"/>
          </a:xfrm>
        </p:spPr>
        <p:txBody>
          <a:bodyPr/>
          <a:lstStyle/>
          <a:p>
            <a:pPr marL="0" indent="0">
              <a:buNone/>
            </a:pPr>
            <a:r>
              <a:rPr lang="es-CR" dirty="0" smtClean="0"/>
              <a:t>El análisis por sentimiento, es una forma popular de analizar el texto.</a:t>
            </a:r>
            <a:endParaRPr lang="es-CR" dirty="0"/>
          </a:p>
        </p:txBody>
      </p:sp>
      <p:pic>
        <p:nvPicPr>
          <p:cNvPr id="4" name="3 Imagen" descr="Image result for sentiment analysis in r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8" y="1828800"/>
            <a:ext cx="2416470" cy="1902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4 Imagen" descr="Image result for sentiment analysis in 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388" y="3421624"/>
            <a:ext cx="3613354" cy="330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 descr="Image result for sentiment analysis in r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886" y="2123769"/>
            <a:ext cx="4496313" cy="4542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19901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5025" y="1176698"/>
            <a:ext cx="11653685" cy="4351338"/>
          </a:xfrm>
        </p:spPr>
        <p:txBody>
          <a:bodyPr/>
          <a:lstStyle/>
          <a:p>
            <a:pPr marL="0" indent="0">
              <a:buNone/>
            </a:pPr>
            <a:r>
              <a:rPr lang="es-CR" dirty="0" smtClean="0"/>
              <a:t>Analizar las relaciones entre las unidades es una formo popular de conocer patrones asociados a las predominancias y otras temáticas de la red.</a:t>
            </a:r>
            <a:endParaRPr lang="es-CR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36754" y="70160"/>
            <a:ext cx="11550446" cy="991726"/>
          </a:xfrm>
        </p:spPr>
        <p:txBody>
          <a:bodyPr>
            <a:normAutofit/>
          </a:bodyPr>
          <a:lstStyle/>
          <a:p>
            <a:pPr lvl="0" algn="ctr"/>
            <a:r>
              <a:rPr lang="es-CR" dirty="0"/>
              <a:t>Técnicas multivariadas de texto  y asociaciones </a:t>
            </a:r>
          </a:p>
        </p:txBody>
      </p:sp>
      <p:pic>
        <p:nvPicPr>
          <p:cNvPr id="5" name="4 Imagen" descr="Image result for network analysis in 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07" y="2439393"/>
            <a:ext cx="4926761" cy="413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 descr="Image result for network analysis in 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540" y="2439393"/>
            <a:ext cx="5189170" cy="4242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7682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36754" y="84908"/>
            <a:ext cx="11550446" cy="991726"/>
          </a:xfrm>
        </p:spPr>
        <p:txBody>
          <a:bodyPr>
            <a:normAutofit/>
          </a:bodyPr>
          <a:lstStyle/>
          <a:p>
            <a:pPr lvl="0" algn="ctr"/>
            <a:r>
              <a:rPr lang="es-CR" dirty="0"/>
              <a:t>Técnicas multivariadas de texto  y asociaciones 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145025" y="1176698"/>
            <a:ext cx="11889659" cy="4351338"/>
          </a:xfrm>
        </p:spPr>
        <p:txBody>
          <a:bodyPr/>
          <a:lstStyle/>
          <a:p>
            <a:pPr marL="0" indent="0">
              <a:buNone/>
            </a:pPr>
            <a:r>
              <a:rPr lang="es-CR" dirty="0" smtClean="0"/>
              <a:t>La afinidad y escogencia de ciertos objetos o productos es una forma de verificar el comportamiento de las personas.</a:t>
            </a:r>
            <a:endParaRPr lang="es-CR" dirty="0"/>
          </a:p>
        </p:txBody>
      </p:sp>
      <p:pic>
        <p:nvPicPr>
          <p:cNvPr id="6" name="5 Imagen" descr="Image result for market basket analysis in 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07" y="2344995"/>
            <a:ext cx="5072728" cy="4159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7 Imagen" descr="Image result for market basket analysis in 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441" y="3893349"/>
            <a:ext cx="5010294" cy="2772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8 Imagen" descr="Image result for market basket analysis in r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141" y="2171631"/>
            <a:ext cx="3328593" cy="2503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340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4267" y="87719"/>
            <a:ext cx="10515600" cy="915035"/>
          </a:xfrm>
        </p:spPr>
        <p:txBody>
          <a:bodyPr/>
          <a:lstStyle/>
          <a:p>
            <a:pPr algn="ctr"/>
            <a:r>
              <a:rPr lang="es-CR" dirty="0"/>
              <a:t>Técnicas multivariadas </a:t>
            </a:r>
            <a:r>
              <a:rPr lang="es-CR" dirty="0" smtClean="0"/>
              <a:t>mixtas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7484" y="1276986"/>
            <a:ext cx="11872451" cy="4351338"/>
          </a:xfrm>
        </p:spPr>
        <p:txBody>
          <a:bodyPr/>
          <a:lstStyle/>
          <a:p>
            <a:r>
              <a:rPr lang="es-CR" dirty="0" smtClean="0"/>
              <a:t>El análisis  de discriminación busca separar para luego discriminar a las unidades según las características de estos. </a:t>
            </a:r>
            <a:endParaRPr lang="es-ES" dirty="0"/>
          </a:p>
        </p:txBody>
      </p:sp>
      <p:pic>
        <p:nvPicPr>
          <p:cNvPr id="6" name="5 Imagen" descr="Image result for discriminant analysis in 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0" y="2307770"/>
            <a:ext cx="4772077" cy="414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Image result for discriminant analysis in 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850" y="2403752"/>
            <a:ext cx="5076866" cy="4144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94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81147" y="107238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CR" dirty="0" smtClean="0"/>
              <a:t>Para clasificar y predecir, se utiliza para predecir cierta característica Y, para un conjunto de variables X1,…,</a:t>
            </a:r>
            <a:r>
              <a:rPr lang="es-CR" dirty="0" err="1" smtClean="0"/>
              <a:t>Xp</a:t>
            </a:r>
            <a:r>
              <a:rPr lang="es-CR" dirty="0" smtClean="0"/>
              <a:t>. </a:t>
            </a:r>
            <a:endParaRPr lang="es-ES" dirty="0"/>
          </a:p>
        </p:txBody>
      </p:sp>
      <p:pic>
        <p:nvPicPr>
          <p:cNvPr id="7174" name="Picture 6" descr="Resultado de imagen para decision t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56" y="2407918"/>
            <a:ext cx="6293488" cy="386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94267" y="87719"/>
            <a:ext cx="10515600" cy="915035"/>
          </a:xfrm>
        </p:spPr>
        <p:txBody>
          <a:bodyPr/>
          <a:lstStyle/>
          <a:p>
            <a:pPr algn="ctr"/>
            <a:r>
              <a:rPr lang="es-CR" dirty="0"/>
              <a:t>Técnicas multivariadas </a:t>
            </a:r>
            <a:r>
              <a:rPr lang="es-CR" dirty="0" smtClean="0"/>
              <a:t>mixtas</a:t>
            </a:r>
            <a:endParaRPr lang="es-ES" dirty="0"/>
          </a:p>
        </p:txBody>
      </p:sp>
      <p:pic>
        <p:nvPicPr>
          <p:cNvPr id="8" name="7 Imagen" descr="Image result for regression trees  analysis in r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63" y="2488517"/>
            <a:ext cx="4631055" cy="3971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0146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2736" y="84908"/>
            <a:ext cx="11931446" cy="844243"/>
          </a:xfrm>
        </p:spPr>
        <p:txBody>
          <a:bodyPr/>
          <a:lstStyle/>
          <a:p>
            <a:pPr algn="ctr"/>
            <a:r>
              <a:rPr lang="es-CR" dirty="0" smtClean="0"/>
              <a:t>Resumiendo… </a:t>
            </a:r>
            <a:endParaRPr lang="es-CR" dirty="0"/>
          </a:p>
        </p:txBody>
      </p:sp>
      <p:sp>
        <p:nvSpPr>
          <p:cNvPr id="4" name="3 Rectángulo redondeado"/>
          <p:cNvSpPr/>
          <p:nvPr/>
        </p:nvSpPr>
        <p:spPr>
          <a:xfrm>
            <a:off x="103239" y="1069257"/>
            <a:ext cx="2610463" cy="114300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2000" dirty="0" smtClean="0"/>
              <a:t>Visualización de datos</a:t>
            </a:r>
            <a:endParaRPr lang="es-CR" sz="2000" dirty="0"/>
          </a:p>
        </p:txBody>
      </p:sp>
      <p:sp>
        <p:nvSpPr>
          <p:cNvPr id="5" name="4 Rectángulo redondeado"/>
          <p:cNvSpPr/>
          <p:nvPr/>
        </p:nvSpPr>
        <p:spPr>
          <a:xfrm>
            <a:off x="6268065" y="1069257"/>
            <a:ext cx="2757948" cy="114300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2000" dirty="0" smtClean="0"/>
              <a:t>Técnicas multivariadas de texto y asociaciones</a:t>
            </a:r>
            <a:endParaRPr lang="es-CR" sz="2000" dirty="0"/>
          </a:p>
        </p:txBody>
      </p:sp>
      <p:sp>
        <p:nvSpPr>
          <p:cNvPr id="6" name="5 Rectángulo redondeado"/>
          <p:cNvSpPr/>
          <p:nvPr/>
        </p:nvSpPr>
        <p:spPr>
          <a:xfrm>
            <a:off x="3097166" y="1054509"/>
            <a:ext cx="2654705" cy="114300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2000" dirty="0" smtClean="0"/>
              <a:t>Técnicas multivariadas cuantitativas</a:t>
            </a:r>
            <a:endParaRPr lang="es-CR" sz="2000" dirty="0"/>
          </a:p>
        </p:txBody>
      </p:sp>
      <p:sp>
        <p:nvSpPr>
          <p:cNvPr id="7" name="6 Rectángulo redondeado"/>
          <p:cNvSpPr/>
          <p:nvPr/>
        </p:nvSpPr>
        <p:spPr>
          <a:xfrm>
            <a:off x="9399639" y="1054509"/>
            <a:ext cx="2576052" cy="114300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2000" dirty="0" smtClean="0"/>
              <a:t>Técnicas multivariadas mixtas</a:t>
            </a:r>
            <a:endParaRPr lang="es-CR" sz="2000" dirty="0"/>
          </a:p>
        </p:txBody>
      </p:sp>
      <p:sp>
        <p:nvSpPr>
          <p:cNvPr id="10" name="9 Rectángulo"/>
          <p:cNvSpPr/>
          <p:nvPr/>
        </p:nvSpPr>
        <p:spPr>
          <a:xfrm>
            <a:off x="103239" y="2462979"/>
            <a:ext cx="2610463" cy="4291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/>
              <a:t>-Gráficos univariados y multivariados: construcción de un </a:t>
            </a:r>
            <a:r>
              <a:rPr lang="es-CR" dirty="0" err="1" smtClean="0"/>
              <a:t>Story</a:t>
            </a:r>
            <a:r>
              <a:rPr lang="es-CR" dirty="0" smtClean="0"/>
              <a:t>-line</a:t>
            </a:r>
          </a:p>
          <a:p>
            <a:endParaRPr lang="es-CR" dirty="0"/>
          </a:p>
          <a:p>
            <a:r>
              <a:rPr lang="es-CR" dirty="0" smtClean="0"/>
              <a:t>-Dashboard en Excel</a:t>
            </a:r>
          </a:p>
          <a:p>
            <a:endParaRPr lang="es-CR" dirty="0"/>
          </a:p>
          <a:p>
            <a:r>
              <a:rPr lang="es-CR" dirty="0" smtClean="0"/>
              <a:t>Dashboard en </a:t>
            </a:r>
            <a:r>
              <a:rPr lang="es-CR" dirty="0" err="1" smtClean="0"/>
              <a:t>Tableau</a:t>
            </a:r>
            <a:endParaRPr lang="es-CR" dirty="0" smtClean="0"/>
          </a:p>
          <a:p>
            <a:endParaRPr lang="es-CR" dirty="0"/>
          </a:p>
          <a:p>
            <a:r>
              <a:rPr lang="es-CR" dirty="0" smtClean="0"/>
              <a:t>-Dashboard en </a:t>
            </a:r>
            <a:r>
              <a:rPr lang="es-CR" dirty="0" err="1" smtClean="0"/>
              <a:t>Shinydashboard</a:t>
            </a:r>
            <a:endParaRPr lang="es-CR" dirty="0" smtClean="0"/>
          </a:p>
          <a:p>
            <a:endParaRPr lang="es-CR" dirty="0"/>
          </a:p>
          <a:p>
            <a:endParaRPr lang="es-CR" dirty="0" smtClean="0"/>
          </a:p>
          <a:p>
            <a:endParaRPr lang="es-CR" dirty="0"/>
          </a:p>
          <a:p>
            <a:endParaRPr lang="es-CR" dirty="0"/>
          </a:p>
        </p:txBody>
      </p:sp>
      <p:sp>
        <p:nvSpPr>
          <p:cNvPr id="11" name="10 Rectángulo"/>
          <p:cNvSpPr/>
          <p:nvPr/>
        </p:nvSpPr>
        <p:spPr>
          <a:xfrm>
            <a:off x="3119286" y="2462978"/>
            <a:ext cx="2610463" cy="42917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/>
              <a:t>-Componentes principales</a:t>
            </a:r>
          </a:p>
          <a:p>
            <a:endParaRPr lang="es-CR" dirty="0"/>
          </a:p>
          <a:p>
            <a:r>
              <a:rPr lang="es-CR" dirty="0" smtClean="0"/>
              <a:t>-Análisis de Factores</a:t>
            </a:r>
          </a:p>
          <a:p>
            <a:endParaRPr lang="es-CR" dirty="0"/>
          </a:p>
          <a:p>
            <a:r>
              <a:rPr lang="es-CR" dirty="0" smtClean="0"/>
              <a:t>-</a:t>
            </a:r>
            <a:r>
              <a:rPr lang="es-CR" dirty="0" err="1" smtClean="0"/>
              <a:t>Clusters</a:t>
            </a:r>
            <a:r>
              <a:rPr lang="es-CR" dirty="0" smtClean="0"/>
              <a:t>*</a:t>
            </a:r>
          </a:p>
          <a:p>
            <a:endParaRPr lang="es-CR" dirty="0"/>
          </a:p>
          <a:p>
            <a:endParaRPr lang="es-CR" dirty="0" smtClean="0"/>
          </a:p>
          <a:p>
            <a:endParaRPr lang="es-CR" dirty="0"/>
          </a:p>
          <a:p>
            <a:endParaRPr lang="es-CR" dirty="0" smtClean="0"/>
          </a:p>
          <a:p>
            <a:endParaRPr lang="es-CR" dirty="0"/>
          </a:p>
          <a:p>
            <a:endParaRPr lang="es-CR" dirty="0" smtClean="0"/>
          </a:p>
          <a:p>
            <a:endParaRPr lang="es-CR" dirty="0"/>
          </a:p>
          <a:p>
            <a:endParaRPr lang="es-CR" dirty="0" smtClean="0"/>
          </a:p>
          <a:p>
            <a:endParaRPr lang="es-CR" dirty="0"/>
          </a:p>
          <a:p>
            <a:endParaRPr lang="es-CR" dirty="0"/>
          </a:p>
        </p:txBody>
      </p:sp>
      <p:sp>
        <p:nvSpPr>
          <p:cNvPr id="12" name="11 Rectángulo"/>
          <p:cNvSpPr/>
          <p:nvPr/>
        </p:nvSpPr>
        <p:spPr>
          <a:xfrm>
            <a:off x="6341807" y="2462979"/>
            <a:ext cx="2610463" cy="429178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/>
              <a:t>-Análisis de sentimientos</a:t>
            </a:r>
          </a:p>
          <a:p>
            <a:endParaRPr lang="es-CR" dirty="0"/>
          </a:p>
          <a:p>
            <a:r>
              <a:rPr lang="es-CR" dirty="0" smtClean="0"/>
              <a:t>-Análisis de redes</a:t>
            </a:r>
          </a:p>
          <a:p>
            <a:endParaRPr lang="es-CR" dirty="0"/>
          </a:p>
          <a:p>
            <a:r>
              <a:rPr lang="es-CR" dirty="0" smtClean="0"/>
              <a:t>-Análisis por afinidad: </a:t>
            </a:r>
            <a:r>
              <a:rPr lang="es-CR" dirty="0" err="1" smtClean="0"/>
              <a:t>Market</a:t>
            </a:r>
            <a:r>
              <a:rPr lang="es-CR" dirty="0" smtClean="0"/>
              <a:t> </a:t>
            </a:r>
            <a:r>
              <a:rPr lang="es-CR" dirty="0" err="1" smtClean="0"/>
              <a:t>Basquet</a:t>
            </a:r>
            <a:r>
              <a:rPr lang="es-CR" dirty="0" smtClean="0"/>
              <a:t> </a:t>
            </a:r>
            <a:r>
              <a:rPr lang="es-CR" dirty="0" err="1" smtClean="0"/>
              <a:t>Analysis</a:t>
            </a:r>
            <a:endParaRPr lang="es-CR" dirty="0"/>
          </a:p>
          <a:p>
            <a:endParaRPr lang="es-CR" dirty="0" smtClean="0"/>
          </a:p>
          <a:p>
            <a:endParaRPr lang="es-CR" dirty="0"/>
          </a:p>
          <a:p>
            <a:endParaRPr lang="es-CR" dirty="0" smtClean="0"/>
          </a:p>
          <a:p>
            <a:endParaRPr lang="es-CR" dirty="0"/>
          </a:p>
          <a:p>
            <a:endParaRPr lang="es-CR" dirty="0" smtClean="0"/>
          </a:p>
          <a:p>
            <a:endParaRPr lang="es-CR" dirty="0"/>
          </a:p>
          <a:p>
            <a:endParaRPr lang="es-CR" dirty="0" smtClean="0"/>
          </a:p>
          <a:p>
            <a:endParaRPr lang="es-CR" dirty="0"/>
          </a:p>
          <a:p>
            <a:endParaRPr lang="es-CR" dirty="0"/>
          </a:p>
        </p:txBody>
      </p:sp>
      <p:sp>
        <p:nvSpPr>
          <p:cNvPr id="13" name="12 Rectángulo"/>
          <p:cNvSpPr/>
          <p:nvPr/>
        </p:nvSpPr>
        <p:spPr>
          <a:xfrm>
            <a:off x="9382433" y="2462979"/>
            <a:ext cx="2610463" cy="42917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/>
              <a:t>-Análisis de </a:t>
            </a:r>
            <a:r>
              <a:rPr lang="es-CR" dirty="0" err="1" smtClean="0"/>
              <a:t>descriminación</a:t>
            </a:r>
            <a:endParaRPr lang="es-CR" dirty="0" smtClean="0"/>
          </a:p>
          <a:p>
            <a:endParaRPr lang="es-CR" dirty="0"/>
          </a:p>
          <a:p>
            <a:r>
              <a:rPr lang="es-CR" dirty="0" smtClean="0"/>
              <a:t>-</a:t>
            </a:r>
            <a:r>
              <a:rPr lang="es-CR" dirty="0" err="1" smtClean="0"/>
              <a:t>Clusters</a:t>
            </a:r>
            <a:endParaRPr lang="es-CR" dirty="0" smtClean="0"/>
          </a:p>
          <a:p>
            <a:endParaRPr lang="es-CR" dirty="0"/>
          </a:p>
          <a:p>
            <a:r>
              <a:rPr lang="es-CR" dirty="0" smtClean="0"/>
              <a:t>-Árboles de decisión y regresión.</a:t>
            </a:r>
          </a:p>
          <a:p>
            <a:endParaRPr lang="es-CR" dirty="0"/>
          </a:p>
          <a:p>
            <a:endParaRPr lang="es-CR" dirty="0" smtClean="0"/>
          </a:p>
          <a:p>
            <a:endParaRPr lang="es-CR" dirty="0"/>
          </a:p>
          <a:p>
            <a:endParaRPr lang="es-CR" dirty="0" smtClean="0"/>
          </a:p>
          <a:p>
            <a:endParaRPr lang="es-CR" dirty="0"/>
          </a:p>
          <a:p>
            <a:endParaRPr lang="es-CR" dirty="0" smtClean="0"/>
          </a:p>
          <a:p>
            <a:endParaRPr lang="es-CR" dirty="0"/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9961532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2949" y="114404"/>
            <a:ext cx="10311580" cy="888486"/>
          </a:xfrm>
        </p:spPr>
        <p:txBody>
          <a:bodyPr/>
          <a:lstStyle/>
          <a:p>
            <a:pPr algn="ctr"/>
            <a:r>
              <a:rPr lang="es-CR" dirty="0" smtClean="0"/>
              <a:t>Índice</a:t>
            </a:r>
            <a:endParaRPr lang="es-CR" dirty="0"/>
          </a:p>
        </p:txBody>
      </p:sp>
      <p:sp>
        <p:nvSpPr>
          <p:cNvPr id="4" name="3 Elipse"/>
          <p:cNvSpPr/>
          <p:nvPr/>
        </p:nvSpPr>
        <p:spPr>
          <a:xfrm>
            <a:off x="914405" y="1184787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1</a:t>
            </a:r>
            <a:endParaRPr lang="es-CR" dirty="0"/>
          </a:p>
        </p:txBody>
      </p:sp>
      <p:sp>
        <p:nvSpPr>
          <p:cNvPr id="6" name="5 Elipse"/>
          <p:cNvSpPr/>
          <p:nvPr/>
        </p:nvSpPr>
        <p:spPr>
          <a:xfrm>
            <a:off x="914405" y="3313471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2</a:t>
            </a:r>
            <a:endParaRPr lang="es-CR" dirty="0"/>
          </a:p>
        </p:txBody>
      </p:sp>
      <p:sp>
        <p:nvSpPr>
          <p:cNvPr id="7" name="6 Elipse"/>
          <p:cNvSpPr/>
          <p:nvPr/>
        </p:nvSpPr>
        <p:spPr>
          <a:xfrm>
            <a:off x="914405" y="5397910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3</a:t>
            </a:r>
            <a:endParaRPr lang="es-CR" dirty="0"/>
          </a:p>
        </p:txBody>
      </p:sp>
      <p:sp>
        <p:nvSpPr>
          <p:cNvPr id="8" name="7 Rectángulo redondeado"/>
          <p:cNvSpPr/>
          <p:nvPr/>
        </p:nvSpPr>
        <p:spPr>
          <a:xfrm>
            <a:off x="2639962" y="1246237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Análisis univariados y multivariados</a:t>
            </a:r>
            <a:endParaRPr lang="es-CR" dirty="0"/>
          </a:p>
        </p:txBody>
      </p:sp>
      <p:sp>
        <p:nvSpPr>
          <p:cNvPr id="9" name="8 Rectángulo redondeado"/>
          <p:cNvSpPr/>
          <p:nvPr/>
        </p:nvSpPr>
        <p:spPr>
          <a:xfrm>
            <a:off x="2639962" y="3374921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Principios de los análisis multivariados</a:t>
            </a:r>
            <a:endParaRPr lang="es-CR" dirty="0"/>
          </a:p>
        </p:txBody>
      </p:sp>
      <p:sp>
        <p:nvSpPr>
          <p:cNvPr id="10" name="9 Rectángulo redondeado"/>
          <p:cNvSpPr/>
          <p:nvPr/>
        </p:nvSpPr>
        <p:spPr>
          <a:xfrm>
            <a:off x="2639962" y="5459360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División de la estadísticas</a:t>
            </a:r>
            <a:endParaRPr lang="es-CR" dirty="0"/>
          </a:p>
        </p:txBody>
      </p:sp>
      <p:sp>
        <p:nvSpPr>
          <p:cNvPr id="11" name="10 Elipse"/>
          <p:cNvSpPr/>
          <p:nvPr/>
        </p:nvSpPr>
        <p:spPr>
          <a:xfrm>
            <a:off x="7305383" y="1184787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4</a:t>
            </a:r>
            <a:endParaRPr lang="es-CR" dirty="0"/>
          </a:p>
        </p:txBody>
      </p:sp>
      <p:sp>
        <p:nvSpPr>
          <p:cNvPr id="12" name="11 Elipse"/>
          <p:cNvSpPr/>
          <p:nvPr/>
        </p:nvSpPr>
        <p:spPr>
          <a:xfrm>
            <a:off x="7305383" y="3313471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5</a:t>
            </a:r>
            <a:endParaRPr lang="es-CR" dirty="0"/>
          </a:p>
        </p:txBody>
      </p:sp>
      <p:sp>
        <p:nvSpPr>
          <p:cNvPr id="13" name="12 Rectángulo redondeado"/>
          <p:cNvSpPr/>
          <p:nvPr/>
        </p:nvSpPr>
        <p:spPr>
          <a:xfrm>
            <a:off x="8839200" y="1246237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La estadística y la ciencias de Datos</a:t>
            </a:r>
            <a:endParaRPr lang="es-CR" dirty="0"/>
          </a:p>
        </p:txBody>
      </p:sp>
      <p:sp>
        <p:nvSpPr>
          <p:cNvPr id="14" name="13 Rectángulo redondeado"/>
          <p:cNvSpPr/>
          <p:nvPr/>
        </p:nvSpPr>
        <p:spPr>
          <a:xfrm>
            <a:off x="8839200" y="3374921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Temas del curso </a:t>
            </a:r>
            <a:endParaRPr lang="es-CR" dirty="0"/>
          </a:p>
        </p:txBody>
      </p:sp>
      <p:sp>
        <p:nvSpPr>
          <p:cNvPr id="15" name="14 Elipse"/>
          <p:cNvSpPr/>
          <p:nvPr/>
        </p:nvSpPr>
        <p:spPr>
          <a:xfrm>
            <a:off x="7305383" y="5336459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6</a:t>
            </a:r>
          </a:p>
        </p:txBody>
      </p:sp>
      <p:sp>
        <p:nvSpPr>
          <p:cNvPr id="16" name="15 Rectángulo redondeado"/>
          <p:cNvSpPr/>
          <p:nvPr/>
        </p:nvSpPr>
        <p:spPr>
          <a:xfrm>
            <a:off x="8839200" y="5397909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Programas informáticos del curso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3049805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1026" name="Picture 2" descr="Image result for question ans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2" y="147483"/>
            <a:ext cx="11901949" cy="662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164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29995"/>
            <a:ext cx="10515600" cy="967285"/>
          </a:xfrm>
        </p:spPr>
        <p:txBody>
          <a:bodyPr/>
          <a:lstStyle/>
          <a:p>
            <a:pPr algn="ctr"/>
            <a:r>
              <a:rPr lang="es-CR" dirty="0" smtClean="0"/>
              <a:t>¿Nivel de programación en R?</a:t>
            </a:r>
            <a:endParaRPr lang="es-ES" dirty="0"/>
          </a:p>
        </p:txBody>
      </p:sp>
      <p:pic>
        <p:nvPicPr>
          <p:cNvPr id="8194" name="Picture 2" descr="Resultado de imagen para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91" y="1913254"/>
            <a:ext cx="3576717" cy="37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/>
          <p:cNvCxnSpPr/>
          <p:nvPr/>
        </p:nvCxnSpPr>
        <p:spPr>
          <a:xfrm flipV="1">
            <a:off x="4458793" y="3718560"/>
            <a:ext cx="19942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8" name="Picture 6" descr="Resultado de imagen para 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975" y="1558605"/>
            <a:ext cx="4482738" cy="448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55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89271" y="158648"/>
            <a:ext cx="11889658" cy="888487"/>
          </a:xfrm>
        </p:spPr>
        <p:txBody>
          <a:bodyPr/>
          <a:lstStyle/>
          <a:p>
            <a:r>
              <a:rPr lang="es-CR" dirty="0" smtClean="0"/>
              <a:t>Conocen o han escuchado hablar sobre….</a:t>
            </a:r>
            <a:endParaRPr lang="es-C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3743" y="5235671"/>
            <a:ext cx="12005186" cy="1504342"/>
          </a:xfrm>
        </p:spPr>
        <p:txBody>
          <a:bodyPr/>
          <a:lstStyle/>
          <a:p>
            <a:pPr algn="just"/>
            <a:r>
              <a:rPr lang="es-CR" dirty="0" smtClean="0"/>
              <a:t>El curso busca formar a los estudiante a que utilicen diversas herramientas para exponer los diferentes resultados. Se quiere que en esto se conviertan en personas políglotas del manejo de la data.</a:t>
            </a:r>
            <a:endParaRPr lang="es-CR" dirty="0"/>
          </a:p>
        </p:txBody>
      </p:sp>
      <p:pic>
        <p:nvPicPr>
          <p:cNvPr id="2050" name="Picture 2" descr="Image result for markdown rstudi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98" y="1299087"/>
            <a:ext cx="4085419" cy="343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exce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421" y="1604118"/>
            <a:ext cx="2576205" cy="257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ableau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601" y="1604118"/>
            <a:ext cx="2825082" cy="282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46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3953" y="88488"/>
            <a:ext cx="11008057" cy="1325563"/>
          </a:xfrm>
        </p:spPr>
        <p:txBody>
          <a:bodyPr/>
          <a:lstStyle/>
          <a:p>
            <a:pPr algn="ctr"/>
            <a:r>
              <a:rPr lang="es-CR" dirty="0" smtClean="0"/>
              <a:t>Análisis multivariados o en varias variables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9708" y="1540562"/>
            <a:ext cx="10612273" cy="4969420"/>
          </a:xfrm>
        </p:spPr>
        <p:txBody>
          <a:bodyPr/>
          <a:lstStyle/>
          <a:p>
            <a:r>
              <a:rPr lang="es-CR" dirty="0"/>
              <a:t>¿Cuáles son los </a:t>
            </a:r>
            <a:r>
              <a:rPr lang="es-CR" dirty="0" smtClean="0"/>
              <a:t>análisis </a:t>
            </a:r>
            <a:r>
              <a:rPr lang="es-CR" dirty="0"/>
              <a:t>que </a:t>
            </a:r>
            <a:r>
              <a:rPr lang="es-CR" dirty="0" smtClean="0"/>
              <a:t>conocemos para varias 2 o más variables  X1,X2,…, </a:t>
            </a:r>
            <a:r>
              <a:rPr lang="es-CR" dirty="0" err="1" smtClean="0"/>
              <a:t>Xn</a:t>
            </a:r>
            <a:r>
              <a:rPr lang="es-CR" dirty="0" smtClean="0"/>
              <a:t> </a:t>
            </a:r>
            <a:r>
              <a:rPr lang="es-CR" dirty="0"/>
              <a:t>(</a:t>
            </a:r>
            <a:r>
              <a:rPr lang="es-CR" dirty="0" smtClean="0"/>
              <a:t>cuantitativas </a:t>
            </a:r>
            <a:r>
              <a:rPr lang="es-CR" dirty="0"/>
              <a:t>y </a:t>
            </a:r>
            <a:r>
              <a:rPr lang="es-CR" dirty="0" smtClean="0"/>
              <a:t>cualitativas)?</a:t>
            </a:r>
            <a:endParaRPr lang="es-ES" dirty="0"/>
          </a:p>
          <a:p>
            <a:endParaRPr lang="es-ES" dirty="0"/>
          </a:p>
        </p:txBody>
      </p:sp>
      <p:pic>
        <p:nvPicPr>
          <p:cNvPr id="4" name="Picture 2" descr="Resultado de imagen par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01" y="2662469"/>
            <a:ext cx="3858632" cy="384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n para thin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60" y="2945327"/>
            <a:ext cx="2585657" cy="328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1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3236" y="58999"/>
            <a:ext cx="11948652" cy="1045344"/>
          </a:xfrm>
        </p:spPr>
        <p:txBody>
          <a:bodyPr/>
          <a:lstStyle/>
          <a:p>
            <a:pPr algn="ctr"/>
            <a:r>
              <a:rPr lang="es-CR" dirty="0" smtClean="0"/>
              <a:t>Presentación y asignaciones: R </a:t>
            </a:r>
            <a:r>
              <a:rPr lang="es-CR" dirty="0" err="1" smtClean="0"/>
              <a:t>Markdown</a:t>
            </a:r>
            <a:r>
              <a:rPr lang="es-CR" dirty="0" smtClean="0"/>
              <a:t> </a:t>
            </a:r>
            <a:endParaRPr lang="es-C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7483" y="1401097"/>
            <a:ext cx="8067369" cy="5330672"/>
          </a:xfrm>
        </p:spPr>
        <p:txBody>
          <a:bodyPr/>
          <a:lstStyle/>
          <a:p>
            <a:pPr algn="just"/>
            <a:r>
              <a:rPr lang="es-CR" dirty="0" smtClean="0"/>
              <a:t>Para los diferentes trabajos referentes a técnicas, exámenes, y otros se presentan en forma de presentación o plantilla distributiva en </a:t>
            </a:r>
            <a:r>
              <a:rPr lang="es-CR" dirty="0" err="1" smtClean="0"/>
              <a:t>Markdown</a:t>
            </a:r>
            <a:r>
              <a:rPr lang="es-CR" dirty="0" smtClean="0"/>
              <a:t>. </a:t>
            </a:r>
          </a:p>
          <a:p>
            <a:pPr algn="just"/>
            <a:endParaRPr lang="es-CR" dirty="0"/>
          </a:p>
          <a:p>
            <a:pPr algn="just"/>
            <a:r>
              <a:rPr lang="es-CR" dirty="0" smtClean="0"/>
              <a:t>Las laboratorios serán presentados mediante el </a:t>
            </a:r>
            <a:r>
              <a:rPr lang="es-CR" dirty="0" err="1" smtClean="0"/>
              <a:t>Markdown</a:t>
            </a:r>
            <a:r>
              <a:rPr lang="es-CR" dirty="0" smtClean="0"/>
              <a:t>.</a:t>
            </a:r>
          </a:p>
          <a:p>
            <a:pPr algn="just"/>
            <a:endParaRPr lang="es-CR" dirty="0" smtClean="0"/>
          </a:p>
          <a:p>
            <a:pPr algn="just"/>
            <a:r>
              <a:rPr lang="es-CR" dirty="0" smtClean="0"/>
              <a:t>Para referencias u otras, pueden consultar el libro “</a:t>
            </a:r>
            <a:r>
              <a:rPr lang="en-US" i="1" dirty="0"/>
              <a:t>R Markdown: The Definitive </a:t>
            </a:r>
            <a:r>
              <a:rPr lang="en-US" i="1" dirty="0" smtClean="0"/>
              <a:t>Guide</a:t>
            </a:r>
            <a:r>
              <a:rPr lang="en-US" dirty="0" smtClean="0"/>
              <a:t>”: 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en-US" dirty="0">
                <a:hlinkClick r:id="rId2"/>
              </a:rPr>
              <a:t>https://bookdown.org/yihui/rmarkdown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pPr marL="0" indent="0" algn="just">
              <a:buNone/>
            </a:pPr>
            <a:endParaRPr lang="es-CR" dirty="0"/>
          </a:p>
          <a:p>
            <a:pPr algn="just"/>
            <a:endParaRPr lang="es-CR" dirty="0"/>
          </a:p>
        </p:txBody>
      </p:sp>
      <p:pic>
        <p:nvPicPr>
          <p:cNvPr id="4098" name="Picture 2" descr="The R Markdown book 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844" y="1401097"/>
            <a:ext cx="3472417" cy="533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1935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2050" name="Picture 2" descr="Image result for the e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8418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3074" name="Picture 2" descr="Image result for ques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0473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69709" y="214999"/>
            <a:ext cx="11008057" cy="1325563"/>
          </a:xfrm>
        </p:spPr>
        <p:txBody>
          <a:bodyPr/>
          <a:lstStyle/>
          <a:p>
            <a:pPr algn="ctr"/>
            <a:r>
              <a:rPr lang="es-CR" dirty="0" smtClean="0"/>
              <a:t>Análisis multivariados o en varias variables</a:t>
            </a:r>
            <a:endParaRPr lang="es-ES" dirty="0"/>
          </a:p>
        </p:txBody>
      </p:sp>
      <p:pic>
        <p:nvPicPr>
          <p:cNvPr id="4098" name="Picture 2" descr="Resultado de imagen para regression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31" y="1655372"/>
            <a:ext cx="5153404" cy="459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regression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999" y="1718737"/>
            <a:ext cx="5572125" cy="446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1872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5651" y="1540562"/>
            <a:ext cx="10515600" cy="4956032"/>
          </a:xfrm>
        </p:spPr>
        <p:txBody>
          <a:bodyPr/>
          <a:lstStyle/>
          <a:p>
            <a:r>
              <a:rPr lang="es-CR" dirty="0" smtClean="0"/>
              <a:t>Análisis de covariancia, correlación, etc.</a:t>
            </a:r>
          </a:p>
          <a:p>
            <a:r>
              <a:rPr lang="es-CR" dirty="0" smtClean="0"/>
              <a:t>Análisis por regresión (paramétrica, no paramétrica, </a:t>
            </a:r>
            <a:r>
              <a:rPr lang="es-CR" dirty="0" err="1" smtClean="0"/>
              <a:t>semi</a:t>
            </a:r>
            <a:r>
              <a:rPr lang="es-CR" dirty="0" smtClean="0"/>
              <a:t> paramétrica, etc.).</a:t>
            </a:r>
          </a:p>
          <a:p>
            <a:r>
              <a:rPr lang="es-CR" dirty="0" smtClean="0"/>
              <a:t>Análisis experimental (comparación de medias, ANOVA, GLM, etc.)</a:t>
            </a:r>
          </a:p>
          <a:p>
            <a:r>
              <a:rPr lang="es-CR" dirty="0" smtClean="0"/>
              <a:t>Análisis por descomposiciones.</a:t>
            </a:r>
          </a:p>
          <a:p>
            <a:r>
              <a:rPr lang="es-CR" dirty="0" smtClean="0"/>
              <a:t>Análisis por discriminación.</a:t>
            </a:r>
          </a:p>
          <a:p>
            <a:r>
              <a:rPr lang="es-CR" dirty="0" smtClean="0"/>
              <a:t>Análisis por agrupamiento.</a:t>
            </a:r>
          </a:p>
          <a:p>
            <a:r>
              <a:rPr lang="es-CR" dirty="0" smtClean="0"/>
              <a:t>Análisis por clasificación y predicción.</a:t>
            </a:r>
          </a:p>
          <a:p>
            <a:r>
              <a:rPr lang="es-CR" dirty="0" smtClean="0"/>
              <a:t>Etc….</a:t>
            </a:r>
            <a:endParaRPr lang="es-CR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69709" y="214999"/>
            <a:ext cx="110080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R" dirty="0" smtClean="0"/>
              <a:t>Análisis multivariados o en varias variables</a:t>
            </a:r>
            <a:endParaRPr lang="es-ES" dirty="0"/>
          </a:p>
        </p:txBody>
      </p:sp>
      <p:pic>
        <p:nvPicPr>
          <p:cNvPr id="6146" name="Picture 2" descr="Resultado de imagen para pay atten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933" y="3866605"/>
            <a:ext cx="2155950" cy="283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5170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1110" y="65319"/>
            <a:ext cx="11709779" cy="1325563"/>
          </a:xfrm>
        </p:spPr>
        <p:txBody>
          <a:bodyPr/>
          <a:lstStyle/>
          <a:p>
            <a:r>
              <a:rPr lang="es-CR" dirty="0" smtClean="0"/>
              <a:t>Análisis multivariados descriptivos y supervisados</a:t>
            </a:r>
            <a:endParaRPr lang="es-ES" dirty="0"/>
          </a:p>
        </p:txBody>
      </p:sp>
      <p:sp>
        <p:nvSpPr>
          <p:cNvPr id="4" name="Rectángulo redondeado 3"/>
          <p:cNvSpPr/>
          <p:nvPr/>
        </p:nvSpPr>
        <p:spPr>
          <a:xfrm>
            <a:off x="3398293" y="1567858"/>
            <a:ext cx="4981433" cy="1666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3600" dirty="0" smtClean="0"/>
              <a:t>Análisis multivariados </a:t>
            </a:r>
            <a:endParaRPr lang="es-ES" sz="3600" dirty="0"/>
          </a:p>
        </p:txBody>
      </p:sp>
      <p:cxnSp>
        <p:nvCxnSpPr>
          <p:cNvPr id="6" name="Conector recto 5"/>
          <p:cNvCxnSpPr/>
          <p:nvPr/>
        </p:nvCxnSpPr>
        <p:spPr>
          <a:xfrm flipH="1">
            <a:off x="1869744" y="2414018"/>
            <a:ext cx="20198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H="1">
            <a:off x="7970292" y="2401188"/>
            <a:ext cx="20198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869744" y="2414836"/>
            <a:ext cx="0" cy="2184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/>
          <p:cNvSpPr/>
          <p:nvPr/>
        </p:nvSpPr>
        <p:spPr>
          <a:xfrm>
            <a:off x="150126" y="4599292"/>
            <a:ext cx="3439236" cy="1924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Análisis descriptivas (búsqueda de patrones</a:t>
            </a:r>
            <a:r>
              <a:rPr lang="es-CR" dirty="0"/>
              <a:t>)</a:t>
            </a:r>
            <a:endParaRPr lang="es-ES" dirty="0"/>
          </a:p>
        </p:txBody>
      </p:sp>
      <p:cxnSp>
        <p:nvCxnSpPr>
          <p:cNvPr id="11" name="Conector recto 10"/>
          <p:cNvCxnSpPr/>
          <p:nvPr/>
        </p:nvCxnSpPr>
        <p:spPr>
          <a:xfrm>
            <a:off x="9990161" y="2401184"/>
            <a:ext cx="0" cy="2184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/>
          <p:cNvSpPr/>
          <p:nvPr/>
        </p:nvSpPr>
        <p:spPr>
          <a:xfrm>
            <a:off x="8270543" y="4585224"/>
            <a:ext cx="3439236" cy="1924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Análisis </a:t>
            </a:r>
            <a:r>
              <a:rPr lang="es-CR" dirty="0" smtClean="0"/>
              <a:t>predictivos</a:t>
            </a:r>
          </a:p>
          <a:p>
            <a:pPr algn="ctr"/>
            <a:r>
              <a:rPr lang="es-CR" dirty="0" smtClean="0"/>
              <a:t>(predicciones en los casos --- Minería de datos) </a:t>
            </a:r>
            <a:endParaRPr lang="es-ES" dirty="0"/>
          </a:p>
        </p:txBody>
      </p:sp>
      <p:pic>
        <p:nvPicPr>
          <p:cNvPr id="7170" name="Picture 2" descr="Resultado de imagen para data analys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01" y="4100476"/>
            <a:ext cx="3195502" cy="256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433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1761</Words>
  <Application>Microsoft Office PowerPoint</Application>
  <PresentationFormat>Personalizado</PresentationFormat>
  <Paragraphs>291</Paragraphs>
  <Slides>62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62</vt:i4>
      </vt:variant>
    </vt:vector>
  </HeadingPairs>
  <TitlesOfParts>
    <vt:vector size="63" baseType="lpstr">
      <vt:lpstr>Tema de Office</vt:lpstr>
      <vt:lpstr>Introducción al Análisis Multivariados</vt:lpstr>
      <vt:lpstr>Índice</vt:lpstr>
      <vt:lpstr>Índice</vt:lpstr>
      <vt:lpstr>Análisis en una variable</vt:lpstr>
      <vt:lpstr>Análisis en una variable</vt:lpstr>
      <vt:lpstr>Análisis multivariados o en varias variables</vt:lpstr>
      <vt:lpstr>Análisis multivariados o en varias variables</vt:lpstr>
      <vt:lpstr>Presentación de PowerPoint</vt:lpstr>
      <vt:lpstr>Análisis multivariados descriptivos y supervisados</vt:lpstr>
      <vt:lpstr>Índice</vt:lpstr>
      <vt:lpstr>Principios del análisis de datos multivariado</vt:lpstr>
      <vt:lpstr>Principios multivariados: datos</vt:lpstr>
      <vt:lpstr>Principios multivariados: análisis</vt:lpstr>
      <vt:lpstr>Tipos de variables y problemas asociados</vt:lpstr>
      <vt:lpstr>Covariancia, correlación y distancia </vt:lpstr>
      <vt:lpstr>Covariancia</vt:lpstr>
      <vt:lpstr>Correlación</vt:lpstr>
      <vt:lpstr>Distancia</vt:lpstr>
      <vt:lpstr>Función normal multivariable</vt:lpstr>
      <vt:lpstr>Función normal multivariable</vt:lpstr>
      <vt:lpstr>Índice</vt:lpstr>
      <vt:lpstr>División de la Estadística : antes</vt:lpstr>
      <vt:lpstr>Presentación de PowerPoint</vt:lpstr>
      <vt:lpstr>Estadística descriptiva</vt:lpstr>
      <vt:lpstr>Presentación de PowerPoint</vt:lpstr>
      <vt:lpstr>Estadística-matemática</vt:lpstr>
      <vt:lpstr>Presentación de PowerPoint</vt:lpstr>
      <vt:lpstr>Estadística Inferencial</vt:lpstr>
      <vt:lpstr>Presentación de PowerPoint</vt:lpstr>
      <vt:lpstr>Informática</vt:lpstr>
      <vt:lpstr>Presentación de PowerPoint</vt:lpstr>
      <vt:lpstr>Índice</vt:lpstr>
      <vt:lpstr>La estadística en nuestros días</vt:lpstr>
      <vt:lpstr>La estadística en nuestros días</vt:lpstr>
      <vt:lpstr>La estadística en nuestros días</vt:lpstr>
      <vt:lpstr>La estadística en nuestros días: academia</vt:lpstr>
      <vt:lpstr>Presentación de PowerPoint</vt:lpstr>
      <vt:lpstr>La estadística en nuestros días: profesional</vt:lpstr>
      <vt:lpstr>La estadística en nuestros días: Big data</vt:lpstr>
      <vt:lpstr>Índice</vt:lpstr>
      <vt:lpstr>Temas del curso IAM</vt:lpstr>
      <vt:lpstr>Visualización de datos multivariados</vt:lpstr>
      <vt:lpstr>Visualización de datos multivariados</vt:lpstr>
      <vt:lpstr>Visualización de datos multivariados</vt:lpstr>
      <vt:lpstr>Visualización de datos multivariados</vt:lpstr>
      <vt:lpstr>Visualización de datos multivariados</vt:lpstr>
      <vt:lpstr>Técnicas multivariadas cuantitativas</vt:lpstr>
      <vt:lpstr>Técnicas multivariadas cuantitativas</vt:lpstr>
      <vt:lpstr>Presentación de PowerPoint</vt:lpstr>
      <vt:lpstr>Técnicas multivariadas de texto  y asociaciones </vt:lpstr>
      <vt:lpstr>Técnicas multivariadas de texto  y asociaciones </vt:lpstr>
      <vt:lpstr>Técnicas multivariadas de texto  y asociaciones </vt:lpstr>
      <vt:lpstr>Técnicas multivariadas mixtas</vt:lpstr>
      <vt:lpstr>Técnicas multivariadas mixtas</vt:lpstr>
      <vt:lpstr>Resumiendo… </vt:lpstr>
      <vt:lpstr>Índice</vt:lpstr>
      <vt:lpstr>Presentación de PowerPoint</vt:lpstr>
      <vt:lpstr>¿Nivel de programación en R?</vt:lpstr>
      <vt:lpstr>Conocen o han escuchado hablar sobre….</vt:lpstr>
      <vt:lpstr>Presentación y asignaciones: R Markdown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Oscar</dc:creator>
  <cp:lastModifiedBy>Oscar Centeno Mora</cp:lastModifiedBy>
  <cp:revision>68</cp:revision>
  <dcterms:created xsi:type="dcterms:W3CDTF">2017-03-06T01:17:34Z</dcterms:created>
  <dcterms:modified xsi:type="dcterms:W3CDTF">2019-02-21T20:32:07Z</dcterms:modified>
</cp:coreProperties>
</file>